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1" r:id="rId2"/>
  </p:sldMasterIdLst>
  <p:notesMasterIdLst>
    <p:notesMasterId r:id="rId41"/>
  </p:notesMasterIdLst>
  <p:handoutMasterIdLst>
    <p:handoutMasterId r:id="rId42"/>
  </p:handoutMasterIdLst>
  <p:sldIdLst>
    <p:sldId id="273" r:id="rId3"/>
    <p:sldId id="358" r:id="rId4"/>
    <p:sldId id="309" r:id="rId5"/>
    <p:sldId id="322" r:id="rId6"/>
    <p:sldId id="406" r:id="rId7"/>
    <p:sldId id="361" r:id="rId8"/>
    <p:sldId id="363" r:id="rId9"/>
    <p:sldId id="418" r:id="rId10"/>
    <p:sldId id="398" r:id="rId11"/>
    <p:sldId id="348" r:id="rId12"/>
    <p:sldId id="376" r:id="rId13"/>
    <p:sldId id="401" r:id="rId14"/>
    <p:sldId id="402" r:id="rId15"/>
    <p:sldId id="400" r:id="rId16"/>
    <p:sldId id="412" r:id="rId17"/>
    <p:sldId id="349" r:id="rId18"/>
    <p:sldId id="399" r:id="rId19"/>
    <p:sldId id="416" r:id="rId20"/>
    <p:sldId id="411" r:id="rId21"/>
    <p:sldId id="351" r:id="rId22"/>
    <p:sldId id="374" r:id="rId23"/>
    <p:sldId id="394" r:id="rId24"/>
    <p:sldId id="413" r:id="rId25"/>
    <p:sldId id="417" r:id="rId26"/>
    <p:sldId id="403" r:id="rId27"/>
    <p:sldId id="415" r:id="rId28"/>
    <p:sldId id="352" r:id="rId29"/>
    <p:sldId id="383" r:id="rId30"/>
    <p:sldId id="382" r:id="rId31"/>
    <p:sldId id="353" r:id="rId32"/>
    <p:sldId id="360" r:id="rId33"/>
    <p:sldId id="414" r:id="rId34"/>
    <p:sldId id="420" r:id="rId35"/>
    <p:sldId id="421" r:id="rId36"/>
    <p:sldId id="384" r:id="rId37"/>
    <p:sldId id="314" r:id="rId38"/>
    <p:sldId id="422" r:id="rId39"/>
    <p:sldId id="423" r:id="rId40"/>
  </p:sldIdLst>
  <p:sldSz cx="18288000" cy="10287000"/>
  <p:notesSz cx="6858000" cy="9144000"/>
  <p:embeddedFontLst>
    <p:embeddedFont>
      <p:font typeface="CJ ONLYONE NEW 본문 Regular" panose="00000500000000000000" pitchFamily="2" charset="-127"/>
      <p:regular r:id="rId43"/>
    </p:embeddedFont>
    <p:embeddedFont>
      <p:font typeface="CJ ONLYONE NEW 제목 Medium" panose="00000600000000000000" pitchFamily="2" charset="-127"/>
      <p:regular r:id="rId44"/>
    </p:embeddedFont>
    <p:embeddedFont>
      <p:font typeface="Gmarket Sans Bold" panose="020B0600000101010101" charset="-127"/>
      <p:bold r:id="rId45"/>
    </p:embeddedFont>
    <p:embeddedFont>
      <p:font typeface="CJ ONLYONE NEW 제목 Bold" panose="00000800000000000000" pitchFamily="2" charset="-127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309D5EA-EC85-4948-B24C-6144108E02F1}">
          <p14:sldIdLst>
            <p14:sldId id="273"/>
            <p14:sldId id="358"/>
            <p14:sldId id="309"/>
            <p14:sldId id="322"/>
            <p14:sldId id="406"/>
            <p14:sldId id="361"/>
            <p14:sldId id="363"/>
            <p14:sldId id="418"/>
            <p14:sldId id="398"/>
            <p14:sldId id="348"/>
            <p14:sldId id="376"/>
            <p14:sldId id="401"/>
            <p14:sldId id="402"/>
            <p14:sldId id="400"/>
            <p14:sldId id="412"/>
            <p14:sldId id="349"/>
            <p14:sldId id="399"/>
            <p14:sldId id="416"/>
            <p14:sldId id="411"/>
            <p14:sldId id="351"/>
            <p14:sldId id="374"/>
            <p14:sldId id="394"/>
            <p14:sldId id="413"/>
            <p14:sldId id="417"/>
            <p14:sldId id="403"/>
            <p14:sldId id="415"/>
            <p14:sldId id="352"/>
            <p14:sldId id="383"/>
            <p14:sldId id="382"/>
            <p14:sldId id="353"/>
            <p14:sldId id="360"/>
            <p14:sldId id="414"/>
            <p14:sldId id="420"/>
            <p14:sldId id="421"/>
            <p14:sldId id="384"/>
            <p14:sldId id="314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FFC"/>
    <a:srgbClr val="8C4FFF"/>
    <a:srgbClr val="FFFFFF"/>
    <a:srgbClr val="C925D1"/>
    <a:srgbClr val="E7157B"/>
    <a:srgbClr val="CA25D2"/>
    <a:srgbClr val="E04329"/>
    <a:srgbClr val="DD344C"/>
    <a:srgbClr val="7AA116"/>
    <a:srgbClr val="ED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 autoAdjust="0"/>
    <p:restoredTop sz="57389" autoAdjust="0"/>
  </p:normalViewPr>
  <p:slideViewPr>
    <p:cSldViewPr snapToGrid="0">
      <p:cViewPr varScale="1">
        <p:scale>
          <a:sx n="33" d="100"/>
          <a:sy n="33" d="100"/>
        </p:scale>
        <p:origin x="15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10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815DD2-7A97-95DE-9916-7AC583DD1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7332C5-1D0B-B688-A82A-CE718C3BEF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482EC-8E91-47C4-8742-9CE37ED65AD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3674FD-5530-42DC-8890-94EB0482F3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1B8C68-8AC1-C48A-2577-05858F0CA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7EDE-CB97-488E-A1CF-545B47784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52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C125-D466-4302-A56F-169A33477915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169EE-8E48-43AC-8C88-950C68308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26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 err="1"/>
              <a:t>cj</a:t>
            </a:r>
            <a:r>
              <a:rPr lang="ko-KR" altLang="en-US" dirty="0" err="1"/>
              <a:t>올리브네트웍스</a:t>
            </a:r>
            <a:r>
              <a:rPr lang="ko-KR" altLang="en-US" dirty="0"/>
              <a:t> 하반기 신입공채 클라우드 서비스 엔지니어 직무 </a:t>
            </a:r>
            <a:r>
              <a:rPr lang="ko-KR" altLang="en-US" dirty="0" err="1"/>
              <a:t>우정인입니다</a:t>
            </a:r>
            <a:endParaRPr lang="en-US" altLang="ko-KR" dirty="0"/>
          </a:p>
          <a:p>
            <a:r>
              <a:rPr lang="en-US" altLang="ko-KR" dirty="0"/>
              <a:t>CGV</a:t>
            </a:r>
            <a:r>
              <a:rPr lang="ko-KR" altLang="en-US" dirty="0"/>
              <a:t> 예매 서비스 고도화라는 주제로 인턴십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36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9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아키텍처 구성도 확대해서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Lb</a:t>
            </a:r>
            <a:r>
              <a:rPr lang="ko-KR" altLang="en-US" dirty="0"/>
              <a:t>를 타고 들어온 트래픽들이 </a:t>
            </a:r>
            <a:r>
              <a:rPr lang="en-US" altLang="ko-KR" dirty="0" err="1"/>
              <a:t>ecs</a:t>
            </a:r>
            <a:r>
              <a:rPr lang="ko-KR" altLang="en-US" dirty="0"/>
              <a:t>로 전달되고 이후 </a:t>
            </a:r>
            <a:r>
              <a:rPr lang="en-US" altLang="ko-KR" dirty="0"/>
              <a:t>Redis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활용해 데이터를 처리하고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6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FCD2-AC09-BE3A-EEFE-59654B73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3CF6D-BFEB-34EE-E58F-5F20B0C39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D27A07-18D2-B31C-76FA-387C413DB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en-US" altLang="ko-KR" dirty="0"/>
              <a:t>ECS</a:t>
            </a:r>
            <a:r>
              <a:rPr lang="ko-KR" altLang="en-US" dirty="0"/>
              <a:t>를 선택하여 인프라를 구성했습니다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이전에 </a:t>
            </a:r>
            <a:r>
              <a:rPr lang="en-US" altLang="ko-KR" dirty="0" smtClean="0"/>
              <a:t>EKS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수행했던 경험으로 보면 </a:t>
            </a:r>
            <a:r>
              <a:rPr lang="ko-KR" altLang="en-US" dirty="0" err="1" smtClean="0"/>
              <a:t>쿠버네티스의</a:t>
            </a:r>
            <a:r>
              <a:rPr lang="ko-KR" altLang="en-US" dirty="0" smtClean="0"/>
              <a:t> 오픈소스 생태계를 활용 할 수 있다는 유연함이 굉장히 매력적이지만</a:t>
            </a:r>
            <a:endParaRPr lang="en-US" altLang="ko-KR" dirty="0" smtClean="0"/>
          </a:p>
          <a:p>
            <a:r>
              <a:rPr lang="en-US" altLang="ko-KR" dirty="0" smtClean="0"/>
              <a:t>CLI </a:t>
            </a:r>
            <a:r>
              <a:rPr lang="ko-KR" altLang="en-US" dirty="0" smtClean="0"/>
              <a:t>중심으로 설정이 이루어지다 보니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제공되는 </a:t>
            </a:r>
            <a:r>
              <a:rPr lang="en-US" altLang="ko-KR" dirty="0" smtClean="0"/>
              <a:t>ECS</a:t>
            </a:r>
            <a:r>
              <a:rPr lang="ko-KR" altLang="en-US" dirty="0" smtClean="0"/>
              <a:t>에 비해 직관적인 파악이 어려운 부분이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아무래도 </a:t>
            </a:r>
            <a:r>
              <a:rPr lang="ko-KR" altLang="en-US" dirty="0"/>
              <a:t>짧은 프로젝트 기간동안 초기 구성을 빠르게 할 수 있는 </a:t>
            </a:r>
            <a:r>
              <a:rPr lang="ko-KR" altLang="en-US" dirty="0" err="1" smtClean="0"/>
              <a:t>초기설정의</a:t>
            </a:r>
            <a:r>
              <a:rPr lang="ko-KR" altLang="en-US" dirty="0" smtClean="0"/>
              <a:t> </a:t>
            </a:r>
            <a:r>
              <a:rPr lang="ko-KR" altLang="en-US" dirty="0"/>
              <a:t>용이성을 중점적으로 고려하여 </a:t>
            </a:r>
            <a:r>
              <a:rPr lang="en-US" altLang="ko-KR" dirty="0"/>
              <a:t>ECS</a:t>
            </a:r>
            <a:r>
              <a:rPr lang="ko-KR" altLang="en-US" dirty="0"/>
              <a:t>를 선택하였습니다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Ecs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완전관리형</a:t>
            </a:r>
            <a:r>
              <a:rPr lang="ko-KR" altLang="en-US" dirty="0" smtClean="0"/>
              <a:t> 서비스이기 </a:t>
            </a:r>
            <a:r>
              <a:rPr lang="ko-KR" altLang="en-US" dirty="0" err="1" smtClean="0"/>
              <a:t>떄문에</a:t>
            </a:r>
            <a:r>
              <a:rPr lang="ko-KR" altLang="en-US" dirty="0" smtClean="0"/>
              <a:t> 컨트롤 </a:t>
            </a:r>
            <a:r>
              <a:rPr lang="ko-KR" altLang="en-US" dirty="0" err="1" smtClean="0"/>
              <a:t>플레인을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관리하여</a:t>
            </a:r>
            <a:endParaRPr lang="en-US" altLang="ko-KR" dirty="0" smtClean="0"/>
          </a:p>
          <a:p>
            <a:r>
              <a:rPr lang="ko-KR" altLang="en-US" dirty="0" smtClean="0"/>
              <a:t>클러스터 운영</a:t>
            </a:r>
            <a:r>
              <a:rPr lang="ko-KR" altLang="en-US" baseline="0" dirty="0" smtClean="0"/>
              <a:t> 및 유지 관리에 복잡성을 줄이고 운영 안정성을 보장하는 점 역시 주요한 장점이라고 생각합니다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추가적으로 </a:t>
            </a:r>
            <a:r>
              <a:rPr lang="en-US" altLang="ko-KR" dirty="0"/>
              <a:t>EKS</a:t>
            </a:r>
            <a:r>
              <a:rPr lang="ko-KR" altLang="en-US" dirty="0"/>
              <a:t>의 컨트롤 </a:t>
            </a:r>
            <a:r>
              <a:rPr lang="ko-KR" altLang="en-US" dirty="0" smtClean="0"/>
              <a:t>플레인 </a:t>
            </a:r>
            <a:r>
              <a:rPr lang="ko-KR" altLang="en-US" dirty="0"/>
              <a:t>비용이 </a:t>
            </a:r>
            <a:r>
              <a:rPr lang="ko-KR" altLang="en-US" dirty="0" smtClean="0"/>
              <a:t>고정적으로 발생하기 </a:t>
            </a:r>
            <a:r>
              <a:rPr lang="ko-KR" altLang="en-US" dirty="0"/>
              <a:t>때문에 프로젝트의 규모가 작을수록 </a:t>
            </a:r>
            <a:r>
              <a:rPr lang="en-US" altLang="ko-KR" dirty="0"/>
              <a:t>ECS</a:t>
            </a:r>
            <a:r>
              <a:rPr lang="ko-KR" altLang="en-US" dirty="0"/>
              <a:t>가 더 비용 효율적이라는 점도 고려하였습니다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오픈소스 생태계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카펜터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argocd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프로메테우스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그라파나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헬름차트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스카우터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C3AA4-B4CC-C7F4-5F20-07896FB24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49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847F-A77E-931E-10C6-099038F1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18E8F2-1BC4-7DA0-AAD2-18849B20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32ABA-C776-09B1-3DD9-1CC39387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Redis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조합하여 </a:t>
            </a:r>
            <a:r>
              <a:rPr lang="ko-KR" altLang="en-US" dirty="0" err="1"/>
              <a:t>대기열</a:t>
            </a:r>
            <a:r>
              <a:rPr lang="ko-KR" altLang="en-US" dirty="0"/>
              <a:t> 서비스에 최적화된 설계를 </a:t>
            </a:r>
            <a:r>
              <a:rPr lang="ko-KR" altLang="en-US" dirty="0" smtClean="0"/>
              <a:t>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Redis</a:t>
            </a:r>
            <a:r>
              <a:rPr lang="ko-KR" altLang="en-US" dirty="0"/>
              <a:t>의 높은 처리 속도를 바탕으로 사용자에게 대기 순번을 부여하고 사용자로 하여금 대기 순번을 지속적으로 확인 할 수 </a:t>
            </a:r>
            <a:r>
              <a:rPr lang="ko-KR" altLang="en-US" dirty="0" smtClean="0"/>
              <a:t>있도록 하는 역할을 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SQS</a:t>
            </a:r>
            <a:r>
              <a:rPr lang="ko-KR" altLang="en-US" dirty="0"/>
              <a:t>의 </a:t>
            </a:r>
            <a:r>
              <a:rPr lang="en-US" altLang="ko-KR" dirty="0"/>
              <a:t>FIFO</a:t>
            </a:r>
            <a:r>
              <a:rPr lang="ko-KR" altLang="en-US" dirty="0"/>
              <a:t>큐를 이용하여 트래픽을 순서대로 </a:t>
            </a:r>
            <a:r>
              <a:rPr lang="ko-KR" altLang="en-US" dirty="0" smtClean="0"/>
              <a:t>처리합니다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SQS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대기열</a:t>
            </a:r>
            <a:r>
              <a:rPr lang="ko-KR" altLang="en-US" dirty="0" smtClean="0"/>
              <a:t> 수와 메시지 크기 제한 없이 무제한 확장이 가능하고</a:t>
            </a:r>
            <a:endParaRPr lang="en-US" altLang="ko-KR" dirty="0" smtClean="0"/>
          </a:p>
          <a:p>
            <a:r>
              <a:rPr lang="ko-KR" altLang="en-US" dirty="0" err="1" smtClean="0"/>
              <a:t>완전관리형</a:t>
            </a:r>
            <a:r>
              <a:rPr lang="ko-KR" altLang="en-US" dirty="0" smtClean="0"/>
              <a:t> 서비스로서 작업 처리 실패에 대한 관리를 해주기때문에 시스템의 신뢰성을 높입니다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A6059D-286C-F163-71DA-A714578A1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62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EFB29-04F6-7362-791F-8C325DD0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C88558-6F9F-0AF6-C5ED-2F0C3459B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BCE564-D969-142C-2162-359428AE7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대기열</a:t>
            </a:r>
            <a:r>
              <a:rPr lang="ko-KR" altLang="en-US" b="1" dirty="0"/>
              <a:t> 구현 로직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 시스템에서 사용자들이 예약을 요청하는 속도와 좌석 정보를 확인하고 점유하는 속도 간에 큰 차이가 발생하기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비동기</a:t>
            </a:r>
            <a:r>
              <a:rPr lang="ko-KR" altLang="en-US" baseline="0" dirty="0" smtClean="0"/>
              <a:t> 처리를 적용했고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또한 확장성을 독립적으로 가져갈 수 있도록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기반의 설계를 하였습니다</a:t>
            </a:r>
            <a:endParaRPr lang="en-US" altLang="ko-KR" baseline="0" dirty="0" smtClean="0"/>
          </a:p>
          <a:p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en-US" altLang="ko-KR" dirty="0"/>
              <a:t>/</a:t>
            </a:r>
            <a:r>
              <a:rPr lang="ko-KR" altLang="en-US" dirty="0"/>
              <a:t>예약 버튼을 누르면</a:t>
            </a:r>
            <a:r>
              <a:rPr lang="en-US" altLang="ko-KR" dirty="0"/>
              <a:t>, </a:t>
            </a:r>
            <a:r>
              <a:rPr lang="en-US" altLang="ko-KR" dirty="0" err="1"/>
              <a:t>Fargate</a:t>
            </a:r>
            <a:r>
              <a:rPr lang="ko-KR" altLang="en-US" dirty="0"/>
              <a:t>로 실행 중인 컨테이너가 </a:t>
            </a:r>
            <a:r>
              <a:rPr lang="en-US" altLang="ko-KR" dirty="0"/>
              <a:t>Redis</a:t>
            </a:r>
            <a:r>
              <a:rPr lang="ko-KR" altLang="en-US" dirty="0"/>
              <a:t>에 정보를 저장하고</a:t>
            </a:r>
            <a:r>
              <a:rPr lang="en-US" altLang="ko-KR" dirty="0"/>
              <a:t>, /</a:t>
            </a:r>
            <a:r>
              <a:rPr lang="ko-KR" altLang="en-US" dirty="0"/>
              <a:t>동시에 </a:t>
            </a:r>
            <a:r>
              <a:rPr lang="en-US" altLang="ko-KR" dirty="0"/>
              <a:t>SQS </a:t>
            </a:r>
            <a:r>
              <a:rPr lang="ko-KR" altLang="en-US" dirty="0"/>
              <a:t>큐에 대기열을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</a:t>
            </a:r>
            <a:r>
              <a:rPr lang="en-US" altLang="ko-KR" dirty="0"/>
              <a:t>/</a:t>
            </a:r>
            <a:r>
              <a:rPr lang="ko-KR" altLang="en-US" dirty="0"/>
              <a:t>사용자들은 실시간으로 본인의 대기 순서를 확인할 수 있습니다．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0EBC4-8225-8647-01C0-E71BE675A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857A-3E55-785D-CD51-5310EC79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715826-A489-B63A-B049-1BC957C29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5A392-AA50-5717-B615-B1FC59A19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끝에 빨간색 유저의 차례가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컨테이너에서 </a:t>
            </a:r>
            <a:r>
              <a:rPr lang="en-US" altLang="ko-KR" dirty="0"/>
              <a:t>SQS</a:t>
            </a:r>
            <a:r>
              <a:rPr lang="ko-KR" altLang="en-US" dirty="0"/>
              <a:t>에서 작업을 가져와서 고객에게 좌석창을 제공하고 </a:t>
            </a:r>
            <a:r>
              <a:rPr lang="en-US" altLang="ko-KR" dirty="0" err="1"/>
              <a:t>redis</a:t>
            </a:r>
            <a:r>
              <a:rPr lang="ko-KR" altLang="en-US" dirty="0"/>
              <a:t>에 처리 완료를 기록합니다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아키텍처를 기반으로 사용자는 보다 안정적인 예매 시스템을 제공 받습니다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99F3D-7667-94CF-96FA-7F16C1470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29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29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BAA4-DE79-B7CE-45BC-017007B4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6D438C-861E-7237-BF54-4C7D77985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9BC815-5A79-7D88-81EF-8E63E87BD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CICD </a:t>
            </a:r>
            <a:r>
              <a:rPr lang="ko-KR" altLang="en-US" dirty="0"/>
              <a:t>구성도 입니다</a:t>
            </a:r>
            <a:r>
              <a:rPr lang="en-US" altLang="ko-KR" dirty="0"/>
              <a:t>. Gitlab</a:t>
            </a:r>
            <a:r>
              <a:rPr lang="ko-KR" altLang="en-US" dirty="0"/>
              <a:t>을 </a:t>
            </a:r>
            <a:r>
              <a:rPr lang="ko-KR" altLang="en-US" dirty="0" err="1"/>
              <a:t>프라이빗에</a:t>
            </a:r>
            <a:r>
              <a:rPr lang="ko-KR" altLang="en-US" dirty="0"/>
              <a:t> 위치시키고 코드파이프라인을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EDC89-7865-5A3C-0389-D7AD8E736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기반으로 시스템을 </a:t>
            </a:r>
            <a:r>
              <a:rPr lang="ko-KR" altLang="en-US" dirty="0" smtClean="0"/>
              <a:t>구축했기에</a:t>
            </a:r>
            <a:r>
              <a:rPr lang="en-US" altLang="ko-KR" dirty="0" smtClean="0"/>
              <a:t>, </a:t>
            </a:r>
            <a:r>
              <a:rPr lang="en-US" altLang="ko-KR" b="1" dirty="0"/>
              <a:t>AWS </a:t>
            </a:r>
            <a:r>
              <a:rPr lang="ko-KR" altLang="en-US" b="1" dirty="0"/>
              <a:t>서비스와의 유연한 연계를 위해 </a:t>
            </a:r>
            <a:r>
              <a:rPr lang="en-US" altLang="ko-KR" b="1" dirty="0" err="1"/>
              <a:t>CodePipeline</a:t>
            </a:r>
            <a:r>
              <a:rPr lang="ko-KR" altLang="en-US" dirty="0"/>
              <a:t>을 채택했습니다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/>
              <a:t>, </a:t>
            </a:r>
            <a:r>
              <a:rPr lang="en-US" altLang="ko-KR" b="1" dirty="0" err="1"/>
              <a:t>CodeCommit</a:t>
            </a:r>
            <a:r>
              <a:rPr lang="ko-KR" altLang="en-US" b="1" dirty="0"/>
              <a:t>은 신규 사용자 지원이 중단된 상태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이를 대체할 서비스를 </a:t>
            </a:r>
            <a:r>
              <a:rPr lang="ko-KR" altLang="en-US" dirty="0" err="1"/>
              <a:t>고민해봐야한다라고</a:t>
            </a:r>
            <a:r>
              <a:rPr lang="ko-KR" altLang="en-US" dirty="0"/>
              <a:t> 판단했습니다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해결하기 위해</a:t>
            </a:r>
            <a:r>
              <a:rPr lang="en-US" altLang="ko-KR" dirty="0"/>
              <a:t>, </a:t>
            </a:r>
            <a:r>
              <a:rPr lang="ko-KR" altLang="en-US" dirty="0" smtClean="0"/>
              <a:t>저는 </a:t>
            </a:r>
            <a:r>
              <a:rPr lang="en-US" altLang="ko-KR" b="1" dirty="0" err="1" smtClean="0"/>
              <a:t>GitLab</a:t>
            </a:r>
            <a:r>
              <a:rPr lang="ko-KR" altLang="en-US" dirty="0"/>
              <a:t>을 선택했습니다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GitLab</a:t>
            </a:r>
            <a:r>
              <a:rPr lang="ko-KR" altLang="en-US" dirty="0"/>
              <a:t>은 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서비스와도</a:t>
            </a:r>
            <a:r>
              <a:rPr lang="ko-KR" altLang="en-US" dirty="0" smtClean="0"/>
              <a:t> 쉽게 연계할 수 있다는 장점도 있고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Community </a:t>
            </a:r>
            <a:r>
              <a:rPr lang="en-US" altLang="ko-KR" b="1" dirty="0"/>
              <a:t>Edition</a:t>
            </a:r>
            <a:r>
              <a:rPr lang="ko-KR" altLang="en-US" b="1" dirty="0"/>
              <a:t>으로도 설치형 서비스를 지원하여 </a:t>
            </a:r>
            <a:r>
              <a:rPr lang="ko-KR" altLang="en-US" dirty="0"/>
              <a:t>자체적으로 호스팅할 수 </a:t>
            </a:r>
            <a:r>
              <a:rPr lang="ko-KR" altLang="en-US" dirty="0" smtClean="0"/>
              <a:t>있기 때문에 </a:t>
            </a:r>
            <a:r>
              <a:rPr lang="ko-KR" altLang="en-US" dirty="0"/>
              <a:t>보안성을 챙기면서도 비용 </a:t>
            </a:r>
            <a:r>
              <a:rPr lang="ko-KR" altLang="en-US" dirty="0" smtClean="0"/>
              <a:t>효율적입니다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GitLab</a:t>
            </a:r>
            <a:r>
              <a:rPr lang="ko-KR" altLang="en-US" dirty="0"/>
              <a:t>에 코드를 </a:t>
            </a:r>
            <a:r>
              <a:rPr lang="en-US" altLang="ko-KR" b="1" dirty="0"/>
              <a:t>Push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en-US" dirty="0" err="1"/>
              <a:t>웹훅을</a:t>
            </a:r>
            <a:r>
              <a:rPr lang="ko-KR" altLang="en-US" dirty="0"/>
              <a:t> 통해 </a:t>
            </a:r>
            <a:r>
              <a:rPr lang="en-US" altLang="ko-KR" b="1" dirty="0" err="1"/>
              <a:t>CodeBuild</a:t>
            </a:r>
            <a:r>
              <a:rPr lang="en-US" altLang="ko-KR" dirty="0"/>
              <a:t>, </a:t>
            </a:r>
            <a:r>
              <a:rPr lang="en-US" altLang="ko-KR" b="1" dirty="0"/>
              <a:t>ECR</a:t>
            </a:r>
            <a:r>
              <a:rPr lang="en-US" altLang="ko-KR" dirty="0"/>
              <a:t>, </a:t>
            </a:r>
            <a:r>
              <a:rPr lang="en-US" altLang="ko-KR" b="1" dirty="0" err="1"/>
              <a:t>CodeDeploy</a:t>
            </a:r>
            <a:r>
              <a:rPr lang="ko-KR" altLang="en-US" dirty="0"/>
              <a:t>로 이어지는 배포 프로세스가 자동으로 </a:t>
            </a:r>
            <a:r>
              <a:rPr lang="ko-KR" altLang="en-US" dirty="0" err="1" smtClean="0"/>
              <a:t>트리거됩니다</a:t>
            </a:r>
            <a:endParaRPr lang="en-US" altLang="ko-KR" dirty="0" smtClean="0"/>
          </a:p>
          <a:p>
            <a:r>
              <a:rPr lang="ko-KR" altLang="en-US" dirty="0" smtClean="0"/>
              <a:t>최종적으로는 </a:t>
            </a:r>
            <a:r>
              <a:rPr lang="en-US" altLang="ko-KR" b="1" dirty="0"/>
              <a:t>ECS</a:t>
            </a:r>
            <a:r>
              <a:rPr lang="ko-KR" altLang="en-US" dirty="0"/>
              <a:t>에 </a:t>
            </a:r>
            <a:r>
              <a:rPr lang="en-US" altLang="ko-KR" b="1" dirty="0"/>
              <a:t>Blue/Green </a:t>
            </a:r>
            <a:r>
              <a:rPr lang="ko-KR" altLang="en-US" b="1" dirty="0"/>
              <a:t>배포 방식</a:t>
            </a:r>
            <a:r>
              <a:rPr lang="ko-KR" altLang="en-US" dirty="0"/>
              <a:t>을 적용하여 </a:t>
            </a:r>
            <a:r>
              <a:rPr lang="ko-KR" altLang="en-US" dirty="0" err="1" smtClean="0"/>
              <a:t>무중단</a:t>
            </a:r>
            <a:r>
              <a:rPr lang="ko-KR" altLang="en-US" dirty="0" smtClean="0"/>
              <a:t> 배포와 빠른 롤백을 바탕으로 안정적인 </a:t>
            </a:r>
            <a:r>
              <a:rPr lang="ko-KR" altLang="en-US" dirty="0"/>
              <a:t>서비스를 제공할 수 있도록 구성했습니다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블루그린에</a:t>
            </a:r>
            <a:r>
              <a:rPr lang="ko-KR" altLang="en-US" dirty="0" smtClean="0"/>
              <a:t> 대한 좀더 정확한 이유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무중단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9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F0AA-AE07-2EB0-A643-B9FEAC8E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600183-5A2C-B13C-EE63-F4F4B5305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0ED0BA-7511-21BF-EBA4-CCE2F10E9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현재는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로컬 </a:t>
            </a:r>
            <a:r>
              <a:rPr lang="ko-KR" altLang="en-US" dirty="0" err="1" smtClean="0"/>
              <a:t>프라이빗에</a:t>
            </a:r>
            <a:r>
              <a:rPr lang="ko-KR" altLang="en-US" dirty="0" smtClean="0"/>
              <a:t> 두었는데요</a:t>
            </a:r>
            <a:endParaRPr lang="en-US" altLang="ko-KR" dirty="0" smtClean="0"/>
          </a:p>
          <a:p>
            <a:r>
              <a:rPr lang="ko-KR" altLang="en-US" dirty="0" smtClean="0"/>
              <a:t>사내에서는 </a:t>
            </a:r>
            <a:r>
              <a:rPr lang="en-US" altLang="ko-KR" dirty="0" err="1" smtClean="0"/>
              <a:t>GitLab</a:t>
            </a:r>
            <a:r>
              <a:rPr lang="ko-KR" altLang="en-US" dirty="0" smtClean="0"/>
              <a:t>이 별도의 </a:t>
            </a:r>
            <a:r>
              <a:rPr lang="en-US" altLang="ko-KR" b="1" dirty="0" smtClean="0"/>
              <a:t>VPC</a:t>
            </a:r>
            <a:r>
              <a:rPr lang="ko-KR" altLang="en-US" dirty="0" smtClean="0"/>
              <a:t>에서 운영되고 있는 것으로 확인했습니다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VPC Peering</a:t>
            </a:r>
            <a:r>
              <a:rPr lang="ko-KR" altLang="en-US" dirty="0" smtClean="0"/>
              <a:t>을 통해 서비스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깃랩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를 연결하고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개발자들은 </a:t>
            </a:r>
            <a:r>
              <a:rPr lang="en-US" altLang="ko-KR" baseline="0" dirty="0" smtClean="0"/>
              <a:t>Client VPN</a:t>
            </a:r>
            <a:r>
              <a:rPr lang="ko-KR" altLang="en-US" baseline="0" dirty="0" smtClean="0"/>
              <a:t>을 구성하여 안전하게 연결되도록 설계 하는 형태를 고안해보았습니다</a:t>
            </a:r>
            <a:r>
              <a:rPr lang="en-US" altLang="ko-KR" baseline="0" dirty="0" smtClean="0"/>
              <a:t>,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DEB5C-E5C3-4A5F-A863-E7F92FD8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4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자기소개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소프트웨어학을 전공</a:t>
            </a:r>
            <a:endParaRPr lang="en-US" altLang="ko-KR" dirty="0"/>
          </a:p>
          <a:p>
            <a:r>
              <a:rPr lang="ko-KR" altLang="en-US" dirty="0"/>
              <a:t>네트워크 엔지니어로 </a:t>
            </a:r>
            <a:r>
              <a:rPr lang="en-US" altLang="ko-KR" dirty="0"/>
              <a:t>5</a:t>
            </a:r>
            <a:r>
              <a:rPr lang="ko-KR" altLang="en-US" dirty="0"/>
              <a:t>개월간 인턴 근무경험이 있습니다</a:t>
            </a:r>
            <a:endParaRPr lang="en-US" altLang="ko-KR" dirty="0"/>
          </a:p>
          <a:p>
            <a:r>
              <a:rPr lang="ko-KR" altLang="en-US" dirty="0"/>
              <a:t>지난 여름 송도 </a:t>
            </a:r>
            <a:r>
              <a:rPr lang="en-US" altLang="ko-KR" dirty="0"/>
              <a:t>KDT</a:t>
            </a:r>
            <a:r>
              <a:rPr lang="ko-KR" altLang="en-US" dirty="0"/>
              <a:t>에서 진행된 </a:t>
            </a:r>
            <a:r>
              <a:rPr lang="en-US" altLang="ko-KR" dirty="0" err="1"/>
              <a:t>Cloudwave</a:t>
            </a:r>
            <a:r>
              <a:rPr lang="en-US" altLang="ko-KR" dirty="0"/>
              <a:t> 3</a:t>
            </a:r>
            <a:r>
              <a:rPr lang="ko-KR" altLang="en-US" dirty="0"/>
              <a:t>기과정을 최우수로 수료하였고 최우수 프로젝트를 </a:t>
            </a:r>
            <a:r>
              <a:rPr lang="ko-KR" altLang="en-US" dirty="0" err="1"/>
              <a:t>수여받았습니다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프로젝트를 </a:t>
            </a:r>
            <a:r>
              <a:rPr lang="ko-KR" altLang="en-US" dirty="0" err="1"/>
              <a:t>진행할떄는</a:t>
            </a:r>
            <a:r>
              <a:rPr lang="ko-KR" altLang="en-US" dirty="0"/>
              <a:t> </a:t>
            </a:r>
            <a:r>
              <a:rPr lang="en-US" altLang="ko-KR" dirty="0"/>
              <a:t>Terraform </a:t>
            </a:r>
            <a:r>
              <a:rPr lang="ko-KR" altLang="en-US" dirty="0"/>
              <a:t>기반의 </a:t>
            </a:r>
            <a:r>
              <a:rPr lang="en-US" altLang="ko-KR" dirty="0"/>
              <a:t>DR</a:t>
            </a:r>
            <a:r>
              <a:rPr lang="ko-KR" altLang="en-US" dirty="0"/>
              <a:t>설계를 담당하여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0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2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모니터링 및 보안 아키텍처 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하나씩 설명 드리겠습니다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11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모니터링 툴로 데이터독을 선택하였습니다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기존에는 프로메테우스와 </a:t>
            </a:r>
            <a:r>
              <a:rPr lang="ko-KR" altLang="en-US" dirty="0" err="1"/>
              <a:t>그라파나</a:t>
            </a:r>
            <a:r>
              <a:rPr lang="ko-KR" altLang="en-US" dirty="0"/>
              <a:t> 조합을 많이 이용하셨던 것으로 알고 있는데요</a:t>
            </a:r>
            <a:endParaRPr lang="en-US" altLang="ko-KR" dirty="0"/>
          </a:p>
          <a:p>
            <a:r>
              <a:rPr lang="ko-KR" altLang="en-US" dirty="0"/>
              <a:t>최근에는 데이터독 파트너사로써 </a:t>
            </a:r>
            <a:r>
              <a:rPr lang="ko-KR" altLang="en-US" dirty="0" err="1" smtClean="0"/>
              <a:t>데이터독도</a:t>
            </a:r>
            <a:r>
              <a:rPr lang="ko-KR" altLang="en-US" dirty="0" smtClean="0"/>
              <a:t> </a:t>
            </a:r>
            <a:r>
              <a:rPr lang="ko-KR" altLang="en-US" dirty="0"/>
              <a:t>적극 활용하고 계신 것으로 알고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 두가지를 고민을 </a:t>
            </a:r>
            <a:r>
              <a:rPr lang="ko-KR" altLang="en-US" dirty="0" smtClean="0"/>
              <a:t>해보았습니다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프로메테우스와 </a:t>
            </a:r>
            <a:r>
              <a:rPr lang="ko-KR" altLang="en-US" dirty="0" err="1"/>
              <a:t>그라파나는</a:t>
            </a:r>
            <a:r>
              <a:rPr lang="ko-KR" altLang="en-US" dirty="0"/>
              <a:t> 기존에 구축을 해보기도 </a:t>
            </a:r>
            <a:r>
              <a:rPr lang="ko-KR" altLang="en-US" dirty="0" smtClean="0"/>
              <a:t>했고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데이터독을</a:t>
            </a:r>
            <a:r>
              <a:rPr lang="ko-KR" altLang="en-US" dirty="0" smtClean="0"/>
              <a:t> 처음 사용하면 무료트라이얼을 이용할 수 있는 점과 짧은 프로젝트 기간을 고려해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데이터독으로 결정을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처음 접해본 서비스임에도 불구하고 </a:t>
            </a:r>
            <a:r>
              <a:rPr lang="en-US" altLang="ko-KR" baseline="0" dirty="0" smtClean="0"/>
              <a:t>integration</a:t>
            </a:r>
            <a:r>
              <a:rPr lang="ko-KR" altLang="en-US" baseline="0" dirty="0" smtClean="0"/>
              <a:t>을 통해서 초기 구성을 빠르게 할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데이터독의</a:t>
            </a:r>
            <a:r>
              <a:rPr lang="ko-KR" altLang="en-US" dirty="0" smtClean="0"/>
              <a:t> </a:t>
            </a:r>
            <a:r>
              <a:rPr lang="ko-KR" altLang="en-US" dirty="0"/>
              <a:t>가장 큰 장점은 물론 비용이 발생을 하지만</a:t>
            </a:r>
            <a:endParaRPr lang="en-US" altLang="ko-KR" dirty="0"/>
          </a:p>
          <a:p>
            <a:r>
              <a:rPr lang="ko-KR" altLang="en-US" dirty="0" err="1"/>
              <a:t>메트릭부터</a:t>
            </a:r>
            <a:r>
              <a:rPr lang="ko-KR" altLang="en-US" dirty="0"/>
              <a:t> </a:t>
            </a:r>
            <a:r>
              <a:rPr lang="en-US" altLang="ko-KR" dirty="0"/>
              <a:t>APM</a:t>
            </a:r>
            <a:r>
              <a:rPr lang="ko-KR" altLang="en-US" dirty="0"/>
              <a:t>까지 그리고 그 비용 이상의 다양한 서비스를 올인원으로 제공한다는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현재는 간단한 대시보드 정도를 구상을 해보았지만 </a:t>
            </a:r>
            <a:endParaRPr lang="en-US" altLang="ko-KR" dirty="0"/>
          </a:p>
          <a:p>
            <a:r>
              <a:rPr lang="ko-KR" altLang="en-US" dirty="0"/>
              <a:t>입사 이후에는 </a:t>
            </a:r>
            <a:r>
              <a:rPr lang="en-US" altLang="ko-KR" dirty="0"/>
              <a:t>Datadog</a:t>
            </a:r>
            <a:r>
              <a:rPr lang="ko-KR" altLang="en-US" dirty="0"/>
              <a:t>의 이점을 </a:t>
            </a:r>
            <a:r>
              <a:rPr lang="en-US" altLang="ko-KR" b="1" dirty="0"/>
              <a:t>100%, </a:t>
            </a:r>
            <a:r>
              <a:rPr lang="ko-KR" altLang="en-US" b="1" dirty="0"/>
              <a:t>아니 </a:t>
            </a:r>
            <a:r>
              <a:rPr lang="en-US" altLang="ko-KR" b="1" dirty="0"/>
              <a:t>200%</a:t>
            </a:r>
            <a:r>
              <a:rPr lang="ko-KR" altLang="en-US" dirty="0"/>
              <a:t> 활용할 수 있도록 더욱 깊이 연구해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비용 이상의 가치를 </a:t>
            </a:r>
            <a:r>
              <a:rPr lang="ko-KR" altLang="en-US" b="1" dirty="0" smtClean="0"/>
              <a:t>낼 수 있도록 하겠습니다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dirty="0" smtClean="0"/>
              <a:t>APM</a:t>
            </a:r>
            <a:r>
              <a:rPr lang="ko-KR" altLang="en-US" dirty="0" smtClean="0"/>
              <a:t>과 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</a:t>
            </a:r>
            <a:r>
              <a:rPr lang="ko-KR" altLang="en-US" dirty="0" err="1" smtClean="0"/>
              <a:t>메트릭을</a:t>
            </a:r>
            <a:r>
              <a:rPr lang="ko-KR" altLang="en-US" dirty="0" smtClean="0"/>
              <a:t> 상호 연관시켜 장애 원인을 빠르게 진단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올인원서비스 </a:t>
            </a:r>
            <a:r>
              <a:rPr lang="ko-KR" altLang="en-US" dirty="0" err="1"/>
              <a:t>메트릭</a:t>
            </a:r>
            <a:r>
              <a:rPr lang="en-US" altLang="ko-KR" dirty="0"/>
              <a:t>+</a:t>
            </a:r>
            <a:r>
              <a:rPr lang="en-US" altLang="ko-KR" dirty="0" err="1"/>
              <a:t>apm</a:t>
            </a:r>
            <a:r>
              <a:rPr lang="ko-KR" altLang="en-US" dirty="0"/>
              <a:t>가능과 구현의 편리함</a:t>
            </a:r>
            <a:endParaRPr lang="en-US" altLang="ko-KR" dirty="0"/>
          </a:p>
          <a:p>
            <a:r>
              <a:rPr lang="en-US" altLang="ko-KR" dirty="0" err="1"/>
              <a:t>Apm</a:t>
            </a:r>
            <a:r>
              <a:rPr lang="en-US" altLang="ko-KR" dirty="0"/>
              <a:t> scouter </a:t>
            </a:r>
            <a:r>
              <a:rPr lang="ko-KR" altLang="en-US" dirty="0"/>
              <a:t>책임소재의 문제 </a:t>
            </a:r>
            <a:r>
              <a:rPr lang="en-US" altLang="ko-KR" dirty="0"/>
              <a:t>(</a:t>
            </a:r>
            <a:r>
              <a:rPr lang="ko-KR" altLang="en-US" dirty="0"/>
              <a:t>인프라와 </a:t>
            </a:r>
            <a:r>
              <a:rPr lang="en-US" altLang="ko-KR" dirty="0" err="1"/>
              <a:t>apm</a:t>
            </a:r>
            <a:r>
              <a:rPr lang="ko-KR" altLang="en-US" dirty="0"/>
              <a:t>이 </a:t>
            </a:r>
            <a:r>
              <a:rPr lang="ko-KR" altLang="en-US" dirty="0" err="1"/>
              <a:t>나눠져있어서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Fargate</a:t>
            </a:r>
            <a:r>
              <a:rPr lang="ko-KR" altLang="en-US" dirty="0"/>
              <a:t>의 경우 </a:t>
            </a:r>
            <a:r>
              <a:rPr lang="en-US" altLang="ko-KR" dirty="0"/>
              <a:t>(</a:t>
            </a:r>
            <a:r>
              <a:rPr lang="ko-KR" altLang="en-US" dirty="0"/>
              <a:t>사이드카로</a:t>
            </a:r>
            <a:r>
              <a:rPr lang="en-US" altLang="ko-KR" dirty="0"/>
              <a:t>) </a:t>
            </a:r>
            <a:r>
              <a:rPr lang="ko-KR" altLang="en-US" dirty="0"/>
              <a:t>서비스당 가격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3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B39-C248-249D-F3FC-146D7512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0D8510-A546-B1B4-158B-89E0B61AE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ED653-3F0A-54DA-E3E4-C31BB1106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데이터독에서 개인 대시보드를 구성하여 컨테이너별 메모리 사용률</a:t>
            </a:r>
            <a:r>
              <a:rPr lang="en-US" altLang="ko-KR" baseline="0" dirty="0"/>
              <a:t>, CPU </a:t>
            </a:r>
            <a:r>
              <a:rPr lang="ko-KR" altLang="en-US" baseline="0" dirty="0"/>
              <a:t>사용률</a:t>
            </a:r>
            <a:r>
              <a:rPr lang="en-US" altLang="ko-KR" baseline="0" dirty="0"/>
              <a:t>, ALB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HTTP </a:t>
            </a:r>
            <a:r>
              <a:rPr lang="ko-KR" altLang="en-US" baseline="0" dirty="0"/>
              <a:t>상태 코드별 응답 수 등</a:t>
            </a:r>
            <a:endParaRPr lang="en-US" altLang="ko-KR" baseline="0" dirty="0"/>
          </a:p>
          <a:p>
            <a:r>
              <a:rPr lang="ko-KR" altLang="en-US" baseline="0" dirty="0"/>
              <a:t>원하는 </a:t>
            </a:r>
            <a:r>
              <a:rPr lang="ko-KR" altLang="en-US" baseline="0" dirty="0" err="1"/>
              <a:t>메트릭들을</a:t>
            </a:r>
            <a:r>
              <a:rPr lang="ko-KR" altLang="en-US" baseline="0" dirty="0"/>
              <a:t> 한눈에 </a:t>
            </a:r>
            <a:r>
              <a:rPr lang="ko-KR" altLang="en-US" baseline="0" dirty="0" err="1"/>
              <a:t>볼수있도록</a:t>
            </a:r>
            <a:r>
              <a:rPr lang="ko-KR" altLang="en-US" baseline="0" dirty="0"/>
              <a:t>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멘토님께 대시보드 </a:t>
            </a:r>
            <a:r>
              <a:rPr lang="ko-KR" altLang="en-US" baseline="0" dirty="0" err="1"/>
              <a:t>구성예시와</a:t>
            </a:r>
            <a:r>
              <a:rPr lang="ko-KR" altLang="en-US" baseline="0" dirty="0"/>
              <a:t> 방식을 한번 보여달라고 말씀을 드렸고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그를 바탕으로 공부를 하고 지금 보시는 해당 대시보드는 제가 </a:t>
            </a:r>
            <a:r>
              <a:rPr lang="ko-KR" altLang="en-US" baseline="0" dirty="0" err="1"/>
              <a:t>메트릭</a:t>
            </a:r>
            <a:r>
              <a:rPr lang="ko-KR" altLang="en-US" baseline="0" dirty="0"/>
              <a:t> 부분들은 직접 찾아서 구성해보았습니다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CF1E4-02F4-96CD-78D4-C44240612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95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DB39-C248-249D-F3FC-146D7512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0D8510-A546-B1B4-158B-89E0B61AE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ED653-3F0A-54DA-E3E4-C31BB1106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데이터독을</a:t>
            </a:r>
            <a:r>
              <a:rPr lang="ko-KR" altLang="en-US" dirty="0" smtClean="0"/>
              <a:t> 이용해 </a:t>
            </a:r>
            <a:r>
              <a:rPr lang="ko-KR" altLang="en-US" dirty="0" err="1" smtClean="0"/>
              <a:t>슬랙에서</a:t>
            </a:r>
            <a:r>
              <a:rPr lang="ko-KR" altLang="en-US" dirty="0" smtClean="0"/>
              <a:t> </a:t>
            </a:r>
            <a:r>
              <a:rPr lang="ko-KR" altLang="en-US" dirty="0"/>
              <a:t>알람을 받을 수 있도록 </a:t>
            </a:r>
            <a:r>
              <a:rPr lang="ko-KR" altLang="en-US" dirty="0" smtClean="0"/>
              <a:t>연동을 하였습니다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en-US" altLang="ko-KR" baseline="0" dirty="0" err="1"/>
              <a:t>Ecs</a:t>
            </a:r>
            <a:r>
              <a:rPr lang="en-US" altLang="ko-KR" dirty="0"/>
              <a:t> </a:t>
            </a:r>
            <a:r>
              <a:rPr lang="ko-KR" altLang="en-US" dirty="0" err="1"/>
              <a:t>오토스케일링</a:t>
            </a:r>
            <a:r>
              <a:rPr lang="ko-KR" altLang="en-US" dirty="0"/>
              <a:t> 기준을 </a:t>
            </a:r>
            <a:r>
              <a:rPr lang="en-US" altLang="ko-KR" dirty="0" err="1"/>
              <a:t>cpu</a:t>
            </a:r>
            <a:r>
              <a:rPr lang="en-US" altLang="ko-KR" dirty="0"/>
              <a:t> 80%</a:t>
            </a:r>
            <a:r>
              <a:rPr lang="ko-KR" altLang="en-US" dirty="0"/>
              <a:t>로 설정을 </a:t>
            </a:r>
            <a:r>
              <a:rPr lang="ko-KR" altLang="en-US" dirty="0" err="1"/>
              <a:t>해두었는데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그에 부합하는 </a:t>
            </a:r>
            <a:r>
              <a:rPr lang="ko-KR" altLang="en-US" dirty="0" err="1"/>
              <a:t>메트릭인</a:t>
            </a:r>
            <a:r>
              <a:rPr lang="ko-KR" altLang="en-US" dirty="0"/>
              <a:t>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ecs</a:t>
            </a:r>
            <a:r>
              <a:rPr lang="en-US" altLang="ko-KR" dirty="0"/>
              <a:t> service </a:t>
            </a:r>
            <a:r>
              <a:rPr lang="en-US" altLang="ko-KR" dirty="0" err="1"/>
              <a:t>cpuutilization</a:t>
            </a:r>
            <a:r>
              <a:rPr lang="ko-KR" altLang="en-US" dirty="0"/>
              <a:t>을 기반으로 알람을 </a:t>
            </a:r>
            <a:r>
              <a:rPr lang="ko-KR" altLang="en-US" dirty="0" err="1"/>
              <a:t>트리거해서</a:t>
            </a:r>
            <a:endParaRPr lang="en-US" altLang="ko-KR" dirty="0"/>
          </a:p>
          <a:p>
            <a:r>
              <a:rPr lang="ko-KR" altLang="en-US" dirty="0"/>
              <a:t>다음 이미지와 같이 </a:t>
            </a:r>
            <a:r>
              <a:rPr lang="ko-KR" altLang="en-US" dirty="0" err="1"/>
              <a:t>슬랙에서</a:t>
            </a:r>
            <a:r>
              <a:rPr lang="ko-KR" altLang="en-US" dirty="0"/>
              <a:t> 알람을 받아 볼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CF1E4-02F4-96CD-78D4-C44240612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2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4476-F6CA-B194-D3F9-2EA1D779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73E9FB-3DB9-4EC7-4471-5C80102EB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727E2E-7387-DD7A-19E9-9FAD9F60B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외부에서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백엔드에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도달하기 전까지의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보안고려사항들입니다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route53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통해 서비스에 접근하면 가장 먼저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거칩니다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통해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SQL injection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이나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XSS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과 같은 웹 공격을 효과적으로 차단합니다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그다음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CloudFront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통해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에 저장된 콘텐츠를 글로벌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엣지로케이션에서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빠르게 제공함과 동시에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shield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 결합해 대규모 트래픽을 전세계로 분산함으로써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DDOS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공격을 방지합니다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마지막 요청은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 gateway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 전달됩니다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단순히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관리하는것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뿐만 아니라 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각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baseline="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경로마다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필요한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메소드를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최소로 제한하여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보안성을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향상 할 수 있습니다</a:t>
            </a:r>
            <a:r>
              <a:rPr lang="en-US" altLang="ko-KR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endParaRPr lang="en-US" altLang="ko-KR" sz="12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en-US" altLang="ko-KR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SQL </a:t>
            </a:r>
            <a:r>
              <a:rPr lang="ko-KR" altLang="en-US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삽입으로 통해 </a:t>
            </a:r>
            <a:r>
              <a:rPr lang="ko-KR" altLang="en-US" sz="1200" dirty="0" err="1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디비</a:t>
            </a:r>
            <a:r>
              <a:rPr lang="ko-KR" altLang="en-US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무단 탈취</a:t>
            </a:r>
            <a:endParaRPr lang="en-US" altLang="ko-KR" sz="12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악성 스크립트 삽입으로 사용자의 브라우저에서 정보 탈취를 수행시</a:t>
            </a:r>
            <a:r>
              <a:rPr lang="ko-KR" altLang="en-US" sz="12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킴</a:t>
            </a:r>
            <a:endParaRPr lang="ko-KR" altLang="en-US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705CF-5D45-2A6A-DDC5-79DCAFE65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81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7773-111E-0DBF-0E7D-93E7C021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5BA6C7-4CBA-336F-7927-088ED632B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F37F9-0A4C-247E-FFBF-F05FAE1BB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 외에도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KMS, ACM, IAM, Secrets Manager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 다양한 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서비스들을 활용하여 보안 구성을 설계하였습니다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최소권한부여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인증서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암호화전송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민감환경변수</a:t>
            </a:r>
            <a:r>
              <a:rPr lang="en-US" altLang="ko-KR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baseline="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관리 등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다양한 부분을 </a:t>
            </a:r>
            <a:r>
              <a:rPr lang="en-US" altLang="ko-KR" sz="1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</a:t>
            </a:r>
            <a:r>
              <a:rPr lang="en-US" altLang="ko-KR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1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서비스를 적극 활용해 보안을 고려한 구성</a:t>
            </a: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BEC68-F37C-FC6E-1DAC-C642C344D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비용 분석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56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비용이 집계된 것이 아니기 때문에</a:t>
            </a:r>
            <a:endParaRPr lang="en-US" altLang="ko-KR" dirty="0"/>
          </a:p>
          <a:p>
            <a:r>
              <a:rPr lang="ko-KR" altLang="en-US" dirty="0"/>
              <a:t>트래픽 사용량과 용량 같은 부분들은 임의로 고려해서 </a:t>
            </a:r>
            <a:r>
              <a:rPr lang="en-US" altLang="ko-KR" dirty="0"/>
              <a:t>AWS pricing</a:t>
            </a:r>
            <a:r>
              <a:rPr lang="ko-KR" altLang="en-US" dirty="0"/>
              <a:t> </a:t>
            </a:r>
            <a:r>
              <a:rPr lang="en-US" altLang="ko-KR" dirty="0"/>
              <a:t>calculator</a:t>
            </a:r>
            <a:r>
              <a:rPr lang="ko-KR" altLang="en-US" dirty="0"/>
              <a:t>를 이용해 한달 비용을 산정을 </a:t>
            </a:r>
            <a:r>
              <a:rPr lang="ko-KR" altLang="en-US" dirty="0" smtClean="0"/>
              <a:t>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운영 비용 자체가 </a:t>
            </a:r>
            <a:r>
              <a:rPr lang="ko-KR" altLang="en-US" dirty="0" smtClean="0"/>
              <a:t>꽤 크게 </a:t>
            </a:r>
            <a:r>
              <a:rPr lang="ko-KR" altLang="en-US" dirty="0"/>
              <a:t>들었고</a:t>
            </a:r>
            <a:r>
              <a:rPr lang="en-US" altLang="ko-KR" dirty="0"/>
              <a:t>, </a:t>
            </a:r>
            <a:r>
              <a:rPr lang="ko-KR" altLang="en-US" dirty="0"/>
              <a:t>그 외에도 </a:t>
            </a:r>
            <a:r>
              <a:rPr lang="en-US" altLang="ko-KR" dirty="0" err="1"/>
              <a:t>ecs</a:t>
            </a:r>
            <a:r>
              <a:rPr lang="ko-KR" altLang="en-US" dirty="0"/>
              <a:t>는 태스크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/>
              <a:t>2vCPU, 4gb</a:t>
            </a:r>
            <a:r>
              <a:rPr lang="ko-KR" altLang="en-US" dirty="0"/>
              <a:t>로 선택했고</a:t>
            </a:r>
            <a:endParaRPr lang="en-US" altLang="ko-KR" dirty="0"/>
          </a:p>
          <a:p>
            <a:r>
              <a:rPr lang="ko-KR" altLang="en-US" dirty="0" err="1"/>
              <a:t>깃랩</a:t>
            </a:r>
            <a:r>
              <a:rPr lang="ko-KR" altLang="en-US" dirty="0"/>
              <a:t> 서버를 </a:t>
            </a:r>
            <a:r>
              <a:rPr lang="en-US" altLang="ko-KR" dirty="0"/>
              <a:t>t3 large 50</a:t>
            </a:r>
            <a:r>
              <a:rPr lang="ko-KR" altLang="en-US" dirty="0"/>
              <a:t>기가 볼륨으로 설정해서 산정하여서 총 </a:t>
            </a:r>
            <a:r>
              <a:rPr lang="en-US" altLang="ko-KR" dirty="0"/>
              <a:t>1</a:t>
            </a:r>
            <a:r>
              <a:rPr lang="ko-KR" altLang="en-US" dirty="0"/>
              <a:t>달 </a:t>
            </a:r>
            <a:r>
              <a:rPr lang="en-US" altLang="ko-KR" dirty="0"/>
              <a:t>945 </a:t>
            </a:r>
            <a:r>
              <a:rPr lang="ko-KR" altLang="en-US" dirty="0"/>
              <a:t>달러가 예상됩니다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16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Eventbridge</a:t>
            </a:r>
            <a:r>
              <a:rPr lang="ko-KR" altLang="en-US" dirty="0"/>
              <a:t>와 람다를 이용하여 </a:t>
            </a:r>
            <a:r>
              <a:rPr lang="en-US" altLang="ko-KR" dirty="0"/>
              <a:t>Gitlab</a:t>
            </a:r>
            <a:r>
              <a:rPr lang="ko-KR" altLang="en-US" dirty="0"/>
              <a:t>서버와</a:t>
            </a:r>
            <a:r>
              <a:rPr lang="en-US" altLang="ko-KR" dirty="0"/>
              <a:t>, bastion</a:t>
            </a:r>
            <a:r>
              <a:rPr lang="ko-KR" altLang="en-US" dirty="0"/>
              <a:t>등의 </a:t>
            </a:r>
            <a:r>
              <a:rPr lang="en-US" altLang="ko-KR" dirty="0"/>
              <a:t>ec2 </a:t>
            </a:r>
            <a:r>
              <a:rPr lang="ko-KR" altLang="en-US" dirty="0"/>
              <a:t>인스턴스를 </a:t>
            </a:r>
            <a:r>
              <a:rPr lang="ko-KR" altLang="en-US" dirty="0" err="1"/>
              <a:t>워킹타임외에는</a:t>
            </a:r>
            <a:r>
              <a:rPr lang="ko-KR" altLang="en-US" dirty="0"/>
              <a:t> 자동으로 종료하였습니다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인턴 </a:t>
            </a:r>
            <a:r>
              <a:rPr lang="ko-KR" altLang="en-US" dirty="0" err="1"/>
              <a:t>기간동안으로</a:t>
            </a:r>
            <a:r>
              <a:rPr lang="ko-KR" altLang="en-US" dirty="0"/>
              <a:t> 계산하면 작지만 </a:t>
            </a:r>
            <a:r>
              <a:rPr lang="en-US" altLang="ko-KR" dirty="0"/>
              <a:t>30$</a:t>
            </a:r>
            <a:r>
              <a:rPr lang="ko-KR" altLang="en-US" dirty="0"/>
              <a:t>정도 비용을 줄일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한달로 생각을 하면 매달 약 </a:t>
            </a:r>
            <a:r>
              <a:rPr lang="en-US" altLang="ko-KR" dirty="0"/>
              <a:t>60$</a:t>
            </a:r>
            <a:r>
              <a:rPr lang="ko-KR" altLang="en-US" dirty="0"/>
              <a:t>정도의 절감 효과를 가져올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0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마무리로 프로젝트 진행을 어떻게 했었는지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8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진행할 수 있는 기간이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길지 않았기에 시간을 잘 </a:t>
            </a:r>
            <a:r>
              <a:rPr lang="ko-KR" altLang="en-US" baseline="0" dirty="0" err="1"/>
              <a:t>활용해야겠다고</a:t>
            </a:r>
            <a:r>
              <a:rPr lang="ko-KR" altLang="en-US" baseline="0" dirty="0"/>
              <a:t> 생각하였고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노션을</a:t>
            </a:r>
            <a:r>
              <a:rPr lang="ko-KR" altLang="en-US" baseline="0" dirty="0"/>
              <a:t> 이용한 </a:t>
            </a:r>
            <a:r>
              <a:rPr lang="ko-KR" altLang="en-US" baseline="0" dirty="0" err="1"/>
              <a:t>칸반보드로</a:t>
            </a:r>
            <a:r>
              <a:rPr lang="ko-KR" altLang="en-US" baseline="0" dirty="0"/>
              <a:t> 과제 일정을 관리하며 프로젝트를 진행하였습니다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23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E3D9-7BAB-A465-5A56-D33CE597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7E5B3-889C-C9B2-5037-041859AD4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68349-20EE-C7F3-C56F-64053B153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진행하며 데이터독 연동과 관련한 시행착오를 겪었습니다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에이전트가 정상적으로 실행이 되나 </a:t>
            </a:r>
            <a:r>
              <a:rPr lang="ko-KR" altLang="en-US" dirty="0" err="1" smtClean="0"/>
              <a:t>메트릭이</a:t>
            </a:r>
            <a:r>
              <a:rPr lang="ko-KR" altLang="en-US" dirty="0" smtClean="0"/>
              <a:t> 연결되지 않는 이슈가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디버그 레벨의 로그도 살펴보고 태스크 정의의 환경변수들을 정말 여러 번 수정해보기도 하고 </a:t>
            </a:r>
            <a:endParaRPr lang="en-US" altLang="ko-KR" dirty="0" smtClean="0"/>
          </a:p>
          <a:p>
            <a:r>
              <a:rPr lang="en-US" altLang="ko-KR" dirty="0" smtClean="0"/>
              <a:t>ECS </a:t>
            </a:r>
            <a:r>
              <a:rPr lang="ko-KR" altLang="en-US" dirty="0" smtClean="0"/>
              <a:t>서비스를 새로 </a:t>
            </a:r>
            <a:r>
              <a:rPr lang="ko-KR" altLang="en-US" dirty="0" err="1" smtClean="0"/>
              <a:t>올려보기도</a:t>
            </a:r>
            <a:r>
              <a:rPr lang="ko-KR" altLang="en-US" dirty="0" smtClean="0"/>
              <a:t> 하고 그러면서 파이프라인이 깨져 다시 만드는</a:t>
            </a:r>
            <a:r>
              <a:rPr lang="ko-KR" altLang="en-US" baseline="0" dirty="0" smtClean="0"/>
              <a:t> 상황이 생기기도 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 과정에서 데이터독에서 제공하는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유효성 검사를 진행해봤는데 </a:t>
            </a:r>
            <a:r>
              <a:rPr lang="ko-KR" altLang="en-US" dirty="0" err="1" smtClean="0"/>
              <a:t>데이터독</a:t>
            </a:r>
            <a:r>
              <a:rPr lang="ko-KR" altLang="en-US" dirty="0" smtClean="0"/>
              <a:t> 사이트에서는 유효하다고 뜨는 키가 유효성검사에서는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unvalid</a:t>
            </a:r>
            <a:r>
              <a:rPr lang="ko-KR" altLang="en-US" baseline="0" dirty="0" smtClean="0"/>
              <a:t>하다고 확인되었습니다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고민을 해보니 혹시 </a:t>
            </a:r>
            <a:r>
              <a:rPr lang="ko-KR" altLang="en-US" baseline="0" dirty="0" err="1" smtClean="0"/>
              <a:t>이부분이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문제였나</a:t>
            </a:r>
            <a:r>
              <a:rPr lang="ko-KR" altLang="en-US" baseline="0" dirty="0" smtClean="0"/>
              <a:t> 생각하게 되었는데요</a:t>
            </a:r>
            <a:r>
              <a:rPr lang="en-US" altLang="ko-KR" baseline="0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데이터독을 처음 들어가면 </a:t>
            </a:r>
            <a:r>
              <a:rPr lang="en-US" altLang="ko-KR" dirty="0"/>
              <a:t>2</a:t>
            </a:r>
            <a:r>
              <a:rPr lang="ko-KR" altLang="en-US" dirty="0"/>
              <a:t>주 무료 체험을 위한 계정을 생성할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 자동으로 </a:t>
            </a:r>
            <a:r>
              <a:rPr lang="ko-KR" altLang="en-US" dirty="0" err="1"/>
              <a:t>리전이</a:t>
            </a:r>
            <a:r>
              <a:rPr lang="ko-KR" altLang="en-US" dirty="0"/>
              <a:t> </a:t>
            </a:r>
            <a:r>
              <a:rPr lang="en-US" altLang="ko-KR" dirty="0" smtClean="0"/>
              <a:t>us1</a:t>
            </a:r>
            <a:r>
              <a:rPr lang="ko-KR" altLang="en-US" dirty="0" smtClean="0"/>
              <a:t>이 아닌 </a:t>
            </a:r>
            <a:r>
              <a:rPr lang="en-US" altLang="ko-KR" dirty="0" smtClean="0"/>
              <a:t>us5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지정이 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바로 이부분이 문제가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AE256-4F37-8AA4-56FC-0D0E0B219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63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5789-D169-E079-1FB7-9F0BC79E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7E5569-261D-11D3-B934-6AB7BA2F2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420D7-C104-39ED-0BEF-B67DD78F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데이터독</a:t>
            </a:r>
            <a:r>
              <a:rPr lang="ko-KR" altLang="en-US" dirty="0" smtClean="0"/>
              <a:t> </a:t>
            </a:r>
            <a:r>
              <a:rPr lang="ko-KR" altLang="en-US" dirty="0"/>
              <a:t>에이전트를 사이드카 방식으로 </a:t>
            </a:r>
            <a:r>
              <a:rPr lang="ko-KR" altLang="en-US" dirty="0" err="1" smtClean="0"/>
              <a:t>올릴때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DD_SITE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환경변수에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기본값이 아닌 </a:t>
            </a:r>
            <a:r>
              <a:rPr lang="en-US" altLang="ko-KR" baseline="0" dirty="0" smtClean="0"/>
              <a:t>us5 </a:t>
            </a:r>
            <a:r>
              <a:rPr lang="ko-KR" altLang="en-US" baseline="0" dirty="0" err="1" smtClean="0"/>
              <a:t>리전에</a:t>
            </a:r>
            <a:r>
              <a:rPr lang="ko-KR" altLang="en-US" baseline="0" dirty="0" smtClean="0"/>
              <a:t> 적합한 값으로 설정을 해줌으로써 컨테이너 </a:t>
            </a:r>
            <a:r>
              <a:rPr lang="ko-KR" altLang="en-US" baseline="0" dirty="0" err="1" smtClean="0"/>
              <a:t>메트릭</a:t>
            </a:r>
            <a:r>
              <a:rPr lang="ko-KR" altLang="en-US" baseline="0" dirty="0" smtClean="0"/>
              <a:t> 연결에 성공을 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apm</a:t>
            </a:r>
            <a:r>
              <a:rPr lang="en-US" altLang="ko-KR" dirty="0" smtClean="0"/>
              <a:t> </a:t>
            </a:r>
            <a:r>
              <a:rPr lang="ko-KR" altLang="en-US" dirty="0"/>
              <a:t>연결과 관련해서는 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Apm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구성도 목표였으나 </a:t>
            </a:r>
            <a:r>
              <a:rPr lang="ko-KR" altLang="en-US" dirty="0" err="1" smtClean="0"/>
              <a:t>시간소요가</a:t>
            </a:r>
            <a:r>
              <a:rPr lang="ko-KR" altLang="en-US" dirty="0" smtClean="0"/>
              <a:t> 많이 됨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인프라 운영 조직이기에 인프라 모니터링이 우선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6F5BF-E9C1-2210-AE93-5FE554228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68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공식 </a:t>
            </a:r>
            <a:r>
              <a:rPr lang="ko-KR" altLang="en-US" dirty="0" err="1" smtClean="0"/>
              <a:t>독스도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수십번을</a:t>
            </a:r>
            <a:r>
              <a:rPr lang="ko-KR" altLang="en-US" dirty="0" smtClean="0"/>
              <a:t> 읽었는데요 </a:t>
            </a:r>
            <a:r>
              <a:rPr lang="ko-KR" altLang="en-US" dirty="0" smtClean="0"/>
              <a:t>그럼에도 결국 </a:t>
            </a:r>
            <a:r>
              <a:rPr lang="ko-KR" altLang="en-US" dirty="0" smtClean="0"/>
              <a:t>해답은 </a:t>
            </a:r>
            <a:r>
              <a:rPr lang="ko-KR" altLang="en-US" dirty="0" err="1" smtClean="0"/>
              <a:t>독스에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리전</a:t>
            </a:r>
            <a:r>
              <a:rPr lang="ko-KR" altLang="en-US" dirty="0" smtClean="0"/>
              <a:t> 설정 변경만 해주면 그에 걸맞는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제공해주고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과정을 통해서 제가 평소에는 </a:t>
            </a:r>
            <a:r>
              <a:rPr lang="ko-KR" altLang="en-US" dirty="0" err="1" smtClean="0"/>
              <a:t>독스가</a:t>
            </a:r>
            <a:r>
              <a:rPr lang="ko-KR" altLang="en-US" dirty="0" smtClean="0"/>
              <a:t> 어렵다고 생각해서 </a:t>
            </a:r>
            <a:r>
              <a:rPr lang="ko-KR" altLang="en-US" dirty="0" err="1" smtClean="0"/>
              <a:t>독스보다</a:t>
            </a:r>
            <a:r>
              <a:rPr lang="ko-KR" altLang="en-US" dirty="0" smtClean="0"/>
              <a:t> 블로그를 참고하는 편이었는데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이번일을</a:t>
            </a:r>
            <a:r>
              <a:rPr lang="ko-KR" altLang="en-US" dirty="0" smtClean="0"/>
              <a:t> 계기로 공식 </a:t>
            </a:r>
            <a:r>
              <a:rPr lang="ko-KR" altLang="en-US" dirty="0" err="1" smtClean="0"/>
              <a:t>독스가</a:t>
            </a:r>
            <a:r>
              <a:rPr lang="ko-KR" altLang="en-US" baseline="0" dirty="0" smtClean="0"/>
              <a:t> 가장 간단한 설정과 베스트 </a:t>
            </a:r>
            <a:r>
              <a:rPr lang="ko-KR" altLang="en-US" baseline="0" dirty="0" err="1" smtClean="0"/>
              <a:t>프랙티스를</a:t>
            </a:r>
            <a:r>
              <a:rPr lang="ko-KR" altLang="en-US" baseline="0" dirty="0" smtClean="0"/>
              <a:t> 제공한다는 점을 깊이 깨달을 수 있었습니다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3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제가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ko-KR" altLang="en-US" dirty="0"/>
              <a:t>면접때도 </a:t>
            </a:r>
            <a:r>
              <a:rPr lang="en-US" altLang="ko-KR" dirty="0" err="1"/>
              <a:t>cgv</a:t>
            </a:r>
            <a:r>
              <a:rPr lang="en-US" altLang="ko-KR" dirty="0"/>
              <a:t> </a:t>
            </a:r>
            <a:r>
              <a:rPr lang="ko-KR" altLang="en-US" dirty="0"/>
              <a:t>트래픽 관련해서 </a:t>
            </a:r>
            <a:r>
              <a:rPr lang="ko-KR" altLang="en-US" dirty="0" err="1" smtClean="0"/>
              <a:t>인프라개선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해보고싶다는</a:t>
            </a:r>
            <a:r>
              <a:rPr lang="ko-KR" altLang="en-US" dirty="0" smtClean="0"/>
              <a:t> </a:t>
            </a:r>
            <a:r>
              <a:rPr lang="ko-KR" altLang="en-US" dirty="0"/>
              <a:t>말씀을 드렸었는데요 그 부분을 간단한게라도 고민해보고 실제적으로 닿아볼 수 </a:t>
            </a:r>
            <a:r>
              <a:rPr lang="ko-KR" altLang="en-US" dirty="0" err="1"/>
              <a:t>있었어서</a:t>
            </a:r>
            <a:r>
              <a:rPr lang="ko-KR" altLang="en-US" dirty="0"/>
              <a:t> 너무나 </a:t>
            </a:r>
            <a:r>
              <a:rPr lang="ko-KR" altLang="en-US" dirty="0" err="1"/>
              <a:t>의미있는</a:t>
            </a:r>
            <a:r>
              <a:rPr lang="ko-KR" altLang="en-US" dirty="0"/>
              <a:t> 시간이었습니다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개인적으로 </a:t>
            </a:r>
            <a:r>
              <a:rPr lang="ko-KR" altLang="en-US" dirty="0" err="1"/>
              <a:t>올리브네트웍스의</a:t>
            </a:r>
            <a:r>
              <a:rPr lang="ko-KR" altLang="en-US" dirty="0"/>
              <a:t> </a:t>
            </a:r>
            <a:r>
              <a:rPr lang="en-US" altLang="ko-KR" dirty="0" err="1"/>
              <a:t>ocloud</a:t>
            </a:r>
            <a:r>
              <a:rPr lang="ko-KR" altLang="en-US" dirty="0"/>
              <a:t>사업이 어떤 서비스를 제공하고</a:t>
            </a:r>
            <a:r>
              <a:rPr lang="en-US" altLang="ko-KR" dirty="0"/>
              <a:t>, </a:t>
            </a:r>
            <a:r>
              <a:rPr lang="ko-KR" altLang="en-US" dirty="0"/>
              <a:t>어떤 기술들을 사용하는지 되게 궁금했었습니다</a:t>
            </a:r>
            <a:r>
              <a:rPr lang="en-US" altLang="ko-KR" dirty="0"/>
              <a:t>. </a:t>
            </a:r>
            <a:r>
              <a:rPr lang="ko-KR" altLang="en-US" dirty="0"/>
              <a:t>인턴십을 진행을 하면서 </a:t>
            </a:r>
            <a:r>
              <a:rPr lang="en-US" altLang="ko-KR" dirty="0" err="1"/>
              <a:t>cjgroup</a:t>
            </a:r>
            <a:r>
              <a:rPr lang="ko-KR" altLang="en-US" dirty="0"/>
              <a:t>사의 클라우드 인프라를 한눈에 관리할 수 있도록 하는 서비스고 그 외에도 계속 </a:t>
            </a:r>
            <a:r>
              <a:rPr lang="ko-KR" altLang="en-US" dirty="0" err="1"/>
              <a:t>디벨롭</a:t>
            </a:r>
            <a:r>
              <a:rPr lang="ko-KR" altLang="en-US" dirty="0"/>
              <a:t> 중이라는 점을 알게 되었고 그 과정들에 저도 </a:t>
            </a:r>
            <a:r>
              <a:rPr lang="en-US" altLang="ko-KR" dirty="0" err="1" smtClean="0"/>
              <a:t>aws</a:t>
            </a:r>
            <a:r>
              <a:rPr lang="ko-KR" altLang="en-US" dirty="0"/>
              <a:t>와 같은 </a:t>
            </a:r>
            <a:r>
              <a:rPr lang="en-US" altLang="ko-KR" dirty="0"/>
              <a:t>CSP</a:t>
            </a:r>
            <a:r>
              <a:rPr lang="ko-KR" altLang="en-US" dirty="0"/>
              <a:t>를 </a:t>
            </a:r>
            <a:r>
              <a:rPr lang="ko-KR" altLang="en-US" dirty="0" err="1"/>
              <a:t>다루는것</a:t>
            </a:r>
            <a:r>
              <a:rPr lang="ko-KR" altLang="en-US" dirty="0"/>
              <a:t> 뿐만 아니라 더욱 다양한 클라우드 기술들을 다루고 </a:t>
            </a:r>
            <a:r>
              <a:rPr lang="ko-KR" altLang="en-US" dirty="0" err="1"/>
              <a:t>배워나가고</a:t>
            </a:r>
            <a:r>
              <a:rPr lang="ko-KR" altLang="en-US" dirty="0"/>
              <a:t> </a:t>
            </a:r>
            <a:r>
              <a:rPr lang="ko-KR" altLang="en-US" dirty="0" err="1"/>
              <a:t>싶다라는</a:t>
            </a:r>
            <a:r>
              <a:rPr lang="ko-KR" altLang="en-US" dirty="0"/>
              <a:t> 생각을 </a:t>
            </a:r>
            <a:r>
              <a:rPr lang="ko-KR" altLang="en-US" dirty="0" err="1"/>
              <a:t>하게되는</a:t>
            </a:r>
            <a:r>
              <a:rPr lang="ko-KR" altLang="en-US" dirty="0"/>
              <a:t> 시간이었던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짧은 기간이었지만 소중한 경험을 쌓을 수</a:t>
            </a:r>
            <a:r>
              <a:rPr lang="en-US" altLang="ko-KR" dirty="0"/>
              <a:t> </a:t>
            </a:r>
            <a:r>
              <a:rPr lang="ko-KR" altLang="en-US" dirty="0"/>
              <a:t>있도록 </a:t>
            </a:r>
            <a:r>
              <a:rPr lang="ko-KR" altLang="en-US" dirty="0" err="1"/>
              <a:t>도와주신</a:t>
            </a:r>
            <a:r>
              <a:rPr lang="ko-KR" altLang="en-US" dirty="0"/>
              <a:t> </a:t>
            </a:r>
            <a:r>
              <a:rPr lang="ko-KR" altLang="en-US" dirty="0" err="1"/>
              <a:t>송규동님</a:t>
            </a:r>
            <a:r>
              <a:rPr lang="ko-KR" altLang="en-US" dirty="0"/>
              <a:t> 이승형님</a:t>
            </a:r>
            <a:r>
              <a:rPr lang="en-US" altLang="ko-KR" dirty="0"/>
              <a:t>, </a:t>
            </a:r>
            <a:r>
              <a:rPr lang="ko-KR" altLang="en-US" dirty="0" err="1"/>
              <a:t>강소연님</a:t>
            </a:r>
            <a:r>
              <a:rPr lang="ko-KR" altLang="en-US" dirty="0"/>
              <a:t> </a:t>
            </a:r>
            <a:r>
              <a:rPr lang="ko-KR" altLang="en-US" dirty="0" err="1"/>
              <a:t>멘토분들께</a:t>
            </a:r>
            <a:r>
              <a:rPr lang="ko-KR" altLang="en-US" dirty="0"/>
              <a:t> 너무 감사드리고 제가 정말 많이 여쭤봤는데 항상 너무 잘 </a:t>
            </a:r>
            <a:r>
              <a:rPr lang="ko-KR" altLang="en-US" dirty="0" err="1"/>
              <a:t>도와주셨던</a:t>
            </a:r>
            <a:r>
              <a:rPr lang="ko-KR" altLang="en-US" dirty="0"/>
              <a:t> </a:t>
            </a:r>
            <a:r>
              <a:rPr lang="ko-KR" altLang="en-US" dirty="0" err="1"/>
              <a:t>전혁님께도</a:t>
            </a:r>
            <a:r>
              <a:rPr lang="ko-KR" altLang="en-US" dirty="0"/>
              <a:t> 감사드리고 </a:t>
            </a:r>
            <a:r>
              <a:rPr lang="ko-KR" altLang="en-US" dirty="0" err="1"/>
              <a:t>커피랑</a:t>
            </a:r>
            <a:r>
              <a:rPr lang="ko-KR" altLang="en-US" dirty="0"/>
              <a:t> 점심 </a:t>
            </a:r>
            <a:r>
              <a:rPr lang="ko-KR" altLang="en-US" dirty="0" err="1"/>
              <a:t>사주셨던</a:t>
            </a:r>
            <a:r>
              <a:rPr lang="ko-KR" altLang="en-US" dirty="0"/>
              <a:t> 모든 분들께 다시 한번 감사드리며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앞으로도 함께 성장해 나갈 수 있는 시간이 되면 좋겠습니다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+++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97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 한마디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웨이브때는</a:t>
            </a:r>
            <a:r>
              <a:rPr lang="ko-KR" altLang="en-US" dirty="0" smtClean="0"/>
              <a:t> 멘토님들로 만났던 분들과 현재는 같이 일하게 </a:t>
            </a:r>
            <a:r>
              <a:rPr lang="ko-KR" altLang="en-US" dirty="0" smtClean="0"/>
              <a:t>될 수 </a:t>
            </a:r>
            <a:r>
              <a:rPr lang="ko-KR" altLang="en-US" dirty="0" smtClean="0"/>
              <a:t>있는 미래의 동료로서 만나게 되었는데요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이전에도 너무 좋으신 분들이라고 생각했지만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일하시는 모습을 봐도 프로페셔널하시고 함께 일하고 싶다라는 생각이 계속 들게 되는 시간이었습니다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저도 이 자리에 함께해서 그러한 구성원이 되고 싶습니다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힘들었던점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힘들었던 부분은 아무래도 과제 주제 상 규모가 얼마든지 확장될 수 있는 </a:t>
            </a:r>
            <a:r>
              <a:rPr lang="ko-KR" altLang="en-US" baseline="0" dirty="0" err="1" smtClean="0"/>
              <a:t>부분이었어서</a:t>
            </a:r>
            <a:r>
              <a:rPr lang="ko-KR" altLang="en-US" baseline="0" dirty="0" smtClean="0"/>
              <a:t> 제가 어떤 부분까지 고려를 해야 </a:t>
            </a:r>
            <a:r>
              <a:rPr lang="ko-KR" altLang="en-US" baseline="0" dirty="0" err="1" smtClean="0"/>
              <a:t>시간내에</a:t>
            </a:r>
            <a:r>
              <a:rPr lang="ko-KR" altLang="en-US" baseline="0" dirty="0" smtClean="0"/>
              <a:t> 완성할 수 있을까 이 한계점을 고민하는게 어려웠던 부분인 것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최고의 선택인지는 모르겠지만 그래도 최선의 선택을 했다라고 생각합니다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아쉬웠던점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시간의 부족</a:t>
            </a:r>
            <a:r>
              <a:rPr lang="en-US" altLang="ko-KR" dirty="0" smtClean="0"/>
              <a:t>..</a:t>
            </a:r>
            <a:r>
              <a:rPr lang="ko-KR" altLang="en-US" dirty="0" smtClean="0"/>
              <a:t>해서 </a:t>
            </a:r>
            <a:r>
              <a:rPr lang="ko-KR" altLang="en-US" dirty="0" err="1" smtClean="0"/>
              <a:t>조금더</a:t>
            </a:r>
            <a:r>
              <a:rPr lang="ko-KR" altLang="en-US" dirty="0" smtClean="0"/>
              <a:t> 완벽하게 구성해보고 싶었던 부분들에 대해서 절충안을 많이 </a:t>
            </a:r>
            <a:r>
              <a:rPr lang="ko-KR" altLang="en-US" dirty="0" err="1" smtClean="0"/>
              <a:t>생각했어야한다는점이</a:t>
            </a:r>
            <a:r>
              <a:rPr lang="ko-KR" altLang="en-US" dirty="0" smtClean="0"/>
              <a:t> 아쉬웠습니다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입사한다면 맡고 싶은 역할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말씀드린대로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cgv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인프라 개선과 </a:t>
            </a:r>
            <a:r>
              <a:rPr lang="en-US" altLang="ko-KR" dirty="0" err="1" smtClean="0"/>
              <a:t>ocloud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관련해서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앞으로 계속해서 </a:t>
            </a:r>
            <a:r>
              <a:rPr lang="ko-KR" altLang="en-US" baseline="0" dirty="0" err="1" smtClean="0"/>
              <a:t>디벨롭해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나가실텐데</a:t>
            </a:r>
            <a:r>
              <a:rPr lang="ko-KR" altLang="en-US" baseline="0" dirty="0" smtClean="0"/>
              <a:t> 그러한 부분에도 </a:t>
            </a:r>
            <a:r>
              <a:rPr lang="ko-KR" altLang="en-US" baseline="0" dirty="0" err="1" smtClean="0"/>
              <a:t>함께하고싶습니다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멘토님과 주변</a:t>
            </a:r>
            <a:r>
              <a:rPr lang="ko-KR" altLang="en-US" baseline="0" dirty="0" smtClean="0"/>
              <a:t> 선배들과의 관계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바쁘신 와중에도 제가 </a:t>
            </a:r>
            <a:r>
              <a:rPr lang="ko-KR" altLang="en-US" baseline="0" dirty="0" err="1" smtClean="0"/>
              <a:t>질문드리면</a:t>
            </a:r>
            <a:r>
              <a:rPr lang="ko-KR" altLang="en-US" baseline="0" dirty="0" smtClean="0"/>
              <a:t> 질문내용 이상의 것들을 가르쳐주시기도 하고 중간중간 계속 진행과정을 </a:t>
            </a:r>
            <a:r>
              <a:rPr lang="ko-KR" altLang="en-US" baseline="0" dirty="0" err="1" smtClean="0"/>
              <a:t>살펴주셔서</a:t>
            </a:r>
            <a:r>
              <a:rPr lang="ko-KR" altLang="en-US" baseline="0" dirty="0" smtClean="0"/>
              <a:t> 프로젝트를 진행하고 방향성을 잡는데 큰 도움이 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Why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fargate</a:t>
            </a:r>
            <a:r>
              <a:rPr lang="en-US" altLang="ko-KR" baseline="0" dirty="0" smtClean="0"/>
              <a:t>) </a:t>
            </a:r>
            <a:r>
              <a:rPr lang="en-US" altLang="ko-KR" baseline="0" dirty="0" err="1" smtClean="0"/>
              <a:t>ecs</a:t>
            </a:r>
            <a:r>
              <a:rPr lang="ko-KR" altLang="en-US" baseline="0" dirty="0" smtClean="0"/>
              <a:t>와의 연계가 좋다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같은 안정성을 가지려면 </a:t>
            </a:r>
            <a:r>
              <a:rPr lang="en-US" altLang="ko-KR" baseline="0" dirty="0" err="1" smtClean="0"/>
              <a:t>fargate</a:t>
            </a:r>
            <a:r>
              <a:rPr lang="ko-KR" altLang="en-US" baseline="0" dirty="0" smtClean="0"/>
              <a:t>가 낫다</a:t>
            </a:r>
            <a:r>
              <a:rPr lang="en-US" altLang="ko-KR" baseline="0" dirty="0" smtClean="0"/>
              <a:t>?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Why t3.large) </a:t>
            </a:r>
            <a:r>
              <a:rPr lang="ko-KR" altLang="en-US" baseline="0" dirty="0" err="1" smtClean="0"/>
              <a:t>깃랩러너</a:t>
            </a:r>
            <a:r>
              <a:rPr lang="ko-KR" altLang="en-US" baseline="0" dirty="0" smtClean="0"/>
              <a:t> 없이 코드 </a:t>
            </a:r>
            <a:r>
              <a:rPr lang="ko-KR" altLang="en-US" baseline="0" dirty="0" err="1" smtClean="0"/>
              <a:t>저장소용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깃랩을</a:t>
            </a:r>
            <a:r>
              <a:rPr lang="ko-KR" altLang="en-US" baseline="0" dirty="0" smtClean="0"/>
              <a:t> 사용하기에 안정적인 최소 크기라고 생각을 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보다 큰 규모의 팀에서 사용한다면 </a:t>
            </a:r>
            <a:r>
              <a:rPr lang="en-US" altLang="ko-KR" baseline="0" dirty="0" smtClean="0"/>
              <a:t>m5.large</a:t>
            </a:r>
            <a:r>
              <a:rPr lang="ko-KR" altLang="en-US" baseline="0" dirty="0" smtClean="0"/>
              <a:t>정도의 인스턴스를 사용하는 것도 좋은 선택일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DR) </a:t>
            </a:r>
            <a:r>
              <a:rPr lang="ko-KR" altLang="en-US" dirty="0" err="1" smtClean="0"/>
              <a:t>대기열</a:t>
            </a:r>
            <a:r>
              <a:rPr lang="ko-KR" altLang="en-US" dirty="0" smtClean="0"/>
              <a:t> 기능과 </a:t>
            </a:r>
            <a:r>
              <a:rPr lang="en-US" altLang="ko-KR" dirty="0" err="1" smtClean="0"/>
              <a:t>Redis</a:t>
            </a:r>
            <a:r>
              <a:rPr lang="ko-KR" altLang="en-US" dirty="0" smtClean="0"/>
              <a:t>의 특성을 고려했을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리전에서</a:t>
            </a:r>
            <a:r>
              <a:rPr lang="ko-KR" altLang="en-US" dirty="0" smtClean="0"/>
              <a:t> 운영하는 것이 가장 적합합니다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DR</a:t>
            </a:r>
            <a:r>
              <a:rPr lang="ko-KR" altLang="en-US" dirty="0" smtClean="0"/>
              <a:t>이 필요하다면 </a:t>
            </a:r>
            <a:r>
              <a:rPr lang="ko-KR" altLang="en-US" dirty="0" err="1" smtClean="0"/>
              <a:t>리전</a:t>
            </a:r>
            <a:r>
              <a:rPr lang="ko-KR" altLang="en-US" dirty="0" smtClean="0"/>
              <a:t> 간 복제 대신 </a:t>
            </a:r>
            <a:r>
              <a:rPr lang="en-US" altLang="ko-KR" dirty="0" smtClean="0"/>
              <a:t>Terraform</a:t>
            </a:r>
            <a:r>
              <a:rPr lang="ko-KR" altLang="en-US" dirty="0" smtClean="0"/>
              <a:t>을 활용해 필요 시 시스템을 신속히 배포하는 방안을 설계하고자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이를 통해 평소 비용을 절감하고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 시 </a:t>
            </a:r>
            <a:r>
              <a:rPr lang="en-US" altLang="ko-KR" dirty="0" smtClean="0"/>
              <a:t>terraform apply</a:t>
            </a:r>
            <a:r>
              <a:rPr lang="ko-KR" altLang="en-US" dirty="0" smtClean="0"/>
              <a:t>로 필요한 리소스를 다른 </a:t>
            </a:r>
            <a:r>
              <a:rPr lang="ko-KR" altLang="en-US" dirty="0" err="1" smtClean="0"/>
              <a:t>리전에</a:t>
            </a:r>
            <a:r>
              <a:rPr lang="ko-KR" altLang="en-US" dirty="0" smtClean="0"/>
              <a:t> 빠르게 띄우며 </a:t>
            </a:r>
            <a:endParaRPr lang="en-US" altLang="ko-KR" dirty="0" smtClean="0"/>
          </a:p>
          <a:p>
            <a:r>
              <a:rPr lang="en-US" altLang="ko-KR" dirty="0" smtClean="0"/>
              <a:t>Route53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를 전환해 복구 시간을 최소화할 계획입니다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이것이 </a:t>
            </a:r>
            <a:r>
              <a:rPr lang="ko-KR" altLang="en-US" baseline="0" dirty="0" err="1" smtClean="0"/>
              <a:t>올리브네트웍스내의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기본 권고사항인것으로 알고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기능으로는 </a:t>
            </a:r>
            <a:r>
              <a:rPr lang="en-US" altLang="ko-KR" baseline="0" dirty="0" err="1" smtClean="0"/>
              <a:t>redis</a:t>
            </a:r>
            <a:r>
              <a:rPr lang="ko-KR" altLang="en-US" baseline="0" dirty="0" smtClean="0"/>
              <a:t>가 정보를 </a:t>
            </a:r>
            <a:r>
              <a:rPr lang="ko-KR" altLang="en-US" baseline="0" dirty="0" err="1" smtClean="0"/>
              <a:t>오래저장할</a:t>
            </a:r>
            <a:r>
              <a:rPr lang="ko-KR" altLang="en-US" baseline="0" dirty="0" smtClean="0"/>
              <a:t> 필요 </a:t>
            </a:r>
            <a:r>
              <a:rPr lang="en-US" altLang="ko-KR" baseline="0" dirty="0" smtClean="0"/>
              <a:t>x </a:t>
            </a:r>
            <a:r>
              <a:rPr lang="en-US" altLang="ko-KR" baseline="0" dirty="0" err="1" smtClean="0"/>
              <a:t>dynamodb</a:t>
            </a:r>
            <a:r>
              <a:rPr lang="ko-KR" altLang="en-US" baseline="0" dirty="0" smtClean="0"/>
              <a:t>등의 정보저장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를 추가로 고려한다면 </a:t>
            </a:r>
            <a:r>
              <a:rPr lang="en-US" altLang="ko-KR" baseline="0" dirty="0" smtClean="0"/>
              <a:t>s3</a:t>
            </a:r>
            <a:r>
              <a:rPr lang="ko-KR" altLang="en-US" baseline="0" dirty="0" smtClean="0"/>
              <a:t>에 주기적을 </a:t>
            </a:r>
            <a:r>
              <a:rPr lang="ko-KR" altLang="en-US" baseline="0" dirty="0" err="1" smtClean="0"/>
              <a:t>백업을하고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dr</a:t>
            </a:r>
            <a:r>
              <a:rPr lang="ko-KR" altLang="en-US" baseline="0" dirty="0" smtClean="0"/>
              <a:t>시 해당 데이터 가져오는 방식으로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글로벌에 대한 고민</a:t>
            </a:r>
            <a:r>
              <a:rPr lang="en-US" altLang="ko-KR" baseline="0" dirty="0" smtClean="0"/>
              <a:t>?) </a:t>
            </a:r>
            <a:r>
              <a:rPr lang="ko-KR" altLang="en-US" baseline="0" dirty="0" smtClean="0"/>
              <a:t>기능에 조금 더 </a:t>
            </a:r>
            <a:r>
              <a:rPr lang="ko-KR" altLang="en-US" baseline="0" dirty="0" err="1" smtClean="0"/>
              <a:t>치중하다보니</a:t>
            </a:r>
            <a:r>
              <a:rPr lang="ko-KR" altLang="en-US" baseline="0" dirty="0" smtClean="0"/>
              <a:t> 글로벌에 대한 고민이 조금은 부족했을 수도 있을 듯 싶은데요 </a:t>
            </a:r>
            <a:r>
              <a:rPr lang="en-US" altLang="ko-KR" baseline="0" dirty="0" err="1" smtClean="0"/>
              <a:t>cloudfront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뿐만 아니라 </a:t>
            </a:r>
            <a:r>
              <a:rPr lang="en-US" altLang="ko-KR" b="1" dirty="0" smtClean="0"/>
              <a:t>AWS Global Accelerator</a:t>
            </a:r>
            <a:r>
              <a:rPr lang="ko-KR" altLang="en-US" dirty="0" smtClean="0"/>
              <a:t>와 같은 글로벌 네트워크 서비스를 활용해 글로벌 사용자에게 더 나은 성능과 낮은 지연 시간을 제공하는 방안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데이터독이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비용이슈가</a:t>
            </a:r>
            <a:r>
              <a:rPr lang="ko-KR" altLang="en-US" baseline="0" dirty="0" smtClean="0"/>
              <a:t> 있기 때문에 좀더 설득력 있는 이유가 필요함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다양한 </a:t>
            </a:r>
            <a:r>
              <a:rPr lang="en-US" altLang="ko-KR" baseline="0" dirty="0" smtClean="0"/>
              <a:t>integration, </a:t>
            </a:r>
            <a:r>
              <a:rPr lang="ko-KR" altLang="en-US" baseline="0" dirty="0" smtClean="0"/>
              <a:t>빠른 구성이 가장 주요한 이유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63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구축 까지는 완료하지 못했지만</a:t>
            </a:r>
            <a:r>
              <a:rPr lang="en-US" altLang="ko-KR" dirty="0"/>
              <a:t>, </a:t>
            </a:r>
            <a:r>
              <a:rPr lang="ko-KR" altLang="en-US" dirty="0"/>
              <a:t>로그 백업에 대한 방식을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b="1" dirty="0"/>
              <a:t>CloudWatch</a:t>
            </a:r>
            <a:r>
              <a:rPr lang="ko-KR" altLang="en-US" dirty="0"/>
              <a:t>를 통해 로그를 확인할 수 있도록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장기간 대용량 로그를 저장할 경우 </a:t>
            </a:r>
            <a:r>
              <a:rPr lang="en-US" altLang="ko-KR" b="1" dirty="0"/>
              <a:t>S3</a:t>
            </a:r>
            <a:r>
              <a:rPr lang="ko-KR" altLang="en-US" b="1" dirty="0"/>
              <a:t>를 활용하는 것이 비용적으로 효율적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en-US" altLang="ko-KR" b="1" dirty="0"/>
              <a:t>1</a:t>
            </a:r>
            <a:r>
              <a:rPr lang="ko-KR" altLang="en-US" b="1" dirty="0"/>
              <a:t>개월 이후의 로그는 </a:t>
            </a:r>
            <a:r>
              <a:rPr lang="en-US" altLang="ko-KR" b="1" dirty="0"/>
              <a:t>CloudWatch</a:t>
            </a:r>
            <a:r>
              <a:rPr lang="ko-KR" altLang="en-US" b="1" dirty="0"/>
              <a:t>에서 </a:t>
            </a:r>
            <a:r>
              <a:rPr lang="en-US" altLang="ko-KR" b="1" dirty="0"/>
              <a:t>S3</a:t>
            </a:r>
            <a:r>
              <a:rPr lang="ko-KR" altLang="en-US" b="1" dirty="0"/>
              <a:t>로 내보내기</a:t>
            </a:r>
            <a:r>
              <a:rPr lang="ko-KR" altLang="en-US" dirty="0"/>
              <a:t> 설정을 통해 저장하고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추가적으로 </a:t>
            </a:r>
            <a:r>
              <a:rPr lang="en-US" altLang="ko-KR" b="1" dirty="0"/>
              <a:t>S3</a:t>
            </a:r>
            <a:r>
              <a:rPr lang="ko-KR" altLang="en-US" b="1" dirty="0"/>
              <a:t>의 </a:t>
            </a:r>
            <a:r>
              <a:rPr lang="en-US" altLang="ko-KR" b="1" dirty="0"/>
              <a:t>Lifecycle Policy</a:t>
            </a:r>
            <a:r>
              <a:rPr lang="ko-KR" altLang="en-US" dirty="0"/>
              <a:t>를 활용하여 </a:t>
            </a:r>
            <a:r>
              <a:rPr lang="en-US" altLang="ko-KR" b="1" dirty="0"/>
              <a:t>1</a:t>
            </a:r>
            <a:r>
              <a:rPr lang="ko-KR" altLang="en-US" b="1" dirty="0"/>
              <a:t>년 이상 지난 로그는 </a:t>
            </a:r>
            <a:r>
              <a:rPr lang="en-US" altLang="ko-KR" b="1" dirty="0"/>
              <a:t>S3 Glacier</a:t>
            </a:r>
            <a:r>
              <a:rPr lang="ko-KR" altLang="en-US" b="1" dirty="0"/>
              <a:t>로 이동</a:t>
            </a:r>
            <a:r>
              <a:rPr lang="ko-KR" altLang="en-US" dirty="0"/>
              <a:t>시켜 비용을 절감합니다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Cloudwatch</a:t>
            </a:r>
            <a:r>
              <a:rPr lang="en-US" altLang="ko-KR" dirty="0"/>
              <a:t> logs</a:t>
            </a:r>
            <a:r>
              <a:rPr lang="ko-KR" altLang="en-US" dirty="0"/>
              <a:t>의 내장 기능</a:t>
            </a:r>
            <a:endParaRPr lang="en-US" altLang="ko-KR" dirty="0"/>
          </a:p>
          <a:p>
            <a:r>
              <a:rPr lang="ko-KR" altLang="en-US" dirty="0"/>
              <a:t>로그 그룹별로 </a:t>
            </a:r>
            <a:r>
              <a:rPr lang="en-US" altLang="ko-KR" dirty="0"/>
              <a:t>s3</a:t>
            </a:r>
            <a:r>
              <a:rPr lang="ko-KR" altLang="en-US" dirty="0"/>
              <a:t>내보내기를 설정하라 수 있고 배치 작업으로 실행됨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76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FCD2-AC09-BE3A-EEFE-59654B73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3CF6D-BFEB-34EE-E58F-5F20B0C39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D27A07-18D2-B31C-76FA-387C413DB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아무래도  </a:t>
            </a:r>
            <a:r>
              <a:rPr lang="en-US" altLang="ko-KR" dirty="0" err="1" smtClean="0"/>
              <a:t>ecs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이용할때</a:t>
            </a:r>
            <a:r>
              <a:rPr lang="ko-KR" altLang="en-US" dirty="0" smtClean="0"/>
              <a:t> 보통은 </a:t>
            </a:r>
            <a:r>
              <a:rPr lang="en-US" altLang="ko-KR" dirty="0" err="1" smtClean="0"/>
              <a:t>fargate</a:t>
            </a:r>
            <a:r>
              <a:rPr lang="ko-KR" altLang="en-US" dirty="0" smtClean="0"/>
              <a:t>를 사용하는 경우가 </a:t>
            </a:r>
            <a:r>
              <a:rPr lang="ko-KR" altLang="en-US" dirty="0" err="1" smtClean="0"/>
              <a:t>대다수이다보니</a:t>
            </a:r>
            <a:r>
              <a:rPr lang="ko-KR" altLang="en-US" dirty="0" smtClean="0"/>
              <a:t> 이 부분은 </a:t>
            </a:r>
            <a:r>
              <a:rPr lang="ko-KR" altLang="en-US" dirty="0" err="1" smtClean="0"/>
              <a:t>어펜딕스로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빼두셨는데요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Fargate</a:t>
            </a:r>
            <a:r>
              <a:rPr lang="ko-KR" altLang="en-US" dirty="0"/>
              <a:t>와 </a:t>
            </a:r>
            <a:r>
              <a:rPr lang="en-US" altLang="ko-KR" dirty="0"/>
              <a:t>EC2</a:t>
            </a:r>
            <a:r>
              <a:rPr lang="ko-KR" altLang="en-US" dirty="0"/>
              <a:t>와 </a:t>
            </a:r>
            <a:r>
              <a:rPr lang="ko-KR" altLang="en-US" dirty="0" err="1"/>
              <a:t>비교해보았을때</a:t>
            </a:r>
            <a:r>
              <a:rPr lang="ko-KR" altLang="en-US" dirty="0"/>
              <a:t> 기본적으로 </a:t>
            </a:r>
            <a:r>
              <a:rPr lang="en-US" altLang="ko-KR" dirty="0" err="1"/>
              <a:t>fargate</a:t>
            </a:r>
            <a:r>
              <a:rPr lang="ko-KR" altLang="en-US" dirty="0"/>
              <a:t>가 </a:t>
            </a:r>
            <a:r>
              <a:rPr lang="ko-KR" altLang="en-US" dirty="0" err="1"/>
              <a:t>완전관리형</a:t>
            </a:r>
            <a:r>
              <a:rPr lang="ko-KR" altLang="en-US" baseline="0" dirty="0"/>
              <a:t> 서비스이기에 안정성이 높고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높다라고</a:t>
            </a:r>
            <a:r>
              <a:rPr lang="ko-KR" altLang="en-US" baseline="0" dirty="0"/>
              <a:t> 생각하였고</a:t>
            </a:r>
            <a:r>
              <a:rPr lang="en-US" altLang="ko-KR" baseline="0" dirty="0"/>
              <a:t>, </a:t>
            </a:r>
            <a:r>
              <a:rPr lang="ko-KR" altLang="en-US" dirty="0"/>
              <a:t>같은 수준의 안정성을 확보한다라는 기준에서</a:t>
            </a:r>
            <a:r>
              <a:rPr lang="ko-KR" altLang="en-US" baseline="0" dirty="0"/>
              <a:t> 계산을 해보면</a:t>
            </a:r>
            <a:r>
              <a:rPr lang="ko-KR" altLang="en-US" dirty="0"/>
              <a:t> 비용 면에서도 </a:t>
            </a:r>
            <a:r>
              <a:rPr lang="en-US" altLang="ko-KR" dirty="0" err="1"/>
              <a:t>fargate</a:t>
            </a:r>
            <a:r>
              <a:rPr lang="ko-KR" altLang="en-US" dirty="0"/>
              <a:t>가 조금은 </a:t>
            </a:r>
            <a:r>
              <a:rPr lang="ko-KR" altLang="en-US" dirty="0" err="1"/>
              <a:t>앞서있다라고</a:t>
            </a:r>
            <a:r>
              <a:rPr lang="ko-KR" altLang="en-US" dirty="0"/>
              <a:t> 생각하였습니다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왜 </a:t>
            </a:r>
            <a:r>
              <a:rPr lang="en-US" altLang="ko-KR" dirty="0"/>
              <a:t>EC2</a:t>
            </a:r>
            <a:r>
              <a:rPr lang="ko-KR" altLang="en-US" dirty="0"/>
              <a:t>사양이 보다 </a:t>
            </a:r>
            <a:r>
              <a:rPr lang="ko-KR" altLang="en-US" dirty="0" err="1"/>
              <a:t>높아야하나</a:t>
            </a:r>
            <a:r>
              <a:rPr lang="en-US" altLang="ko-KR" dirty="0"/>
              <a:t>? EC2</a:t>
            </a:r>
            <a:r>
              <a:rPr lang="ko-KR" altLang="en-US" dirty="0"/>
              <a:t>는 아무래도 </a:t>
            </a:r>
            <a:r>
              <a:rPr lang="en-US" altLang="ko-KR" dirty="0"/>
              <a:t>OS</a:t>
            </a:r>
            <a:r>
              <a:rPr lang="ko-KR" altLang="en-US" dirty="0"/>
              <a:t>에 대한 메모리가 기본적으로 어느정도 점유하고 있기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추가적으로 람다도 고려를 했으나 사용자가 세션을 </a:t>
            </a:r>
            <a:r>
              <a:rPr lang="en-US" altLang="ko-KR" dirty="0"/>
              <a:t>15</a:t>
            </a:r>
            <a:r>
              <a:rPr lang="ko-KR" altLang="en-US" dirty="0"/>
              <a:t>분 이상 유지할 경우가 발생할 확률이 있어 람다로는 운영이 어렵다고 생각하여 </a:t>
            </a:r>
            <a:r>
              <a:rPr lang="en-US" altLang="ko-KR" dirty="0" err="1"/>
              <a:t>fargate</a:t>
            </a:r>
            <a:r>
              <a:rPr lang="ko-KR" altLang="en-US" dirty="0"/>
              <a:t>를 선택하였습니다</a:t>
            </a:r>
            <a:r>
              <a:rPr lang="en-US" altLang="ko-KR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히트맵</a:t>
            </a:r>
            <a:r>
              <a:rPr lang="ko-KR" altLang="en-US" dirty="0" smtClean="0"/>
              <a:t> 네트워크 세기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C3AA4-B4CC-C7F4-5F20-07896FB24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3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4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과제 시나리오입니다</a:t>
            </a:r>
            <a:r>
              <a:rPr lang="en-US" altLang="ko-KR" dirty="0"/>
              <a:t>. </a:t>
            </a:r>
            <a:r>
              <a:rPr lang="ko-KR" altLang="en-US" dirty="0"/>
              <a:t>기본적으로 </a:t>
            </a:r>
            <a:r>
              <a:rPr lang="en-US" altLang="ko-KR" dirty="0"/>
              <a:t>CGV</a:t>
            </a:r>
            <a:r>
              <a:rPr lang="ko-KR" altLang="en-US" dirty="0"/>
              <a:t>의 글로벌 영화 예매 플랫폼</a:t>
            </a:r>
            <a:r>
              <a:rPr lang="ko-KR" altLang="en-US" baseline="0" dirty="0"/>
              <a:t> 혁신할 수 있는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아키텍처를 설계하는 것이 주제였는데요 이렇게 긴 시나리오에서 저는</a:t>
            </a:r>
            <a:endParaRPr lang="en-US" altLang="ko-KR" baseline="0" dirty="0"/>
          </a:p>
          <a:p>
            <a:r>
              <a:rPr lang="ko-KR" altLang="en-US" baseline="0" dirty="0"/>
              <a:t>비동기 방식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모니터링 시스템 등 특정 키워드에 집중하여 프로젝트를 </a:t>
            </a:r>
            <a:r>
              <a:rPr lang="ko-KR" altLang="en-US" baseline="0" dirty="0" smtClean="0"/>
              <a:t>진행했습니다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4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최근 </a:t>
            </a:r>
            <a:r>
              <a:rPr lang="en-US" altLang="ko-KR" dirty="0"/>
              <a:t>CGV</a:t>
            </a:r>
            <a:r>
              <a:rPr lang="ko-KR" altLang="en-US" dirty="0"/>
              <a:t>는 </a:t>
            </a:r>
            <a:r>
              <a:rPr lang="en-US" altLang="ko-KR" dirty="0"/>
              <a:t>ICECON</a:t>
            </a:r>
            <a:r>
              <a:rPr lang="ko-KR" altLang="en-US" dirty="0"/>
              <a:t>사업을 진행하며 스포츠</a:t>
            </a:r>
            <a:r>
              <a:rPr lang="en-US" altLang="ko-KR" dirty="0"/>
              <a:t>, k-pop, </a:t>
            </a:r>
            <a:r>
              <a:rPr lang="ko-KR" altLang="en-US" dirty="0"/>
              <a:t>드라마 등의 얼터콘텐츠들을 상영하면서 </a:t>
            </a:r>
            <a:r>
              <a:rPr lang="ko-KR" altLang="en-US" dirty="0" err="1"/>
              <a:t>팬덤중심의</a:t>
            </a:r>
            <a:r>
              <a:rPr lang="ko-KR" altLang="en-US" dirty="0"/>
              <a:t> 소비자들을 극장으로 끌어들이고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이러한 변화는 예매 오픈 시 트래픽이 급증하는 현상을 초래하며</a:t>
            </a:r>
            <a:r>
              <a:rPr lang="en-US" altLang="ko-KR" dirty="0"/>
              <a:t>, </a:t>
            </a:r>
            <a:r>
              <a:rPr lang="ko-KR" altLang="en-US" dirty="0"/>
              <a:t>기존보다 더 높은 시스템 안정성과 가용성을 필요로 하고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저도 최근 좋아하는 가수의 콘서트 영화와 무대인사가 </a:t>
            </a:r>
            <a:r>
              <a:rPr lang="en-US" altLang="ko-KR" dirty="0"/>
              <a:t>CGV</a:t>
            </a:r>
            <a:r>
              <a:rPr lang="ko-KR" altLang="en-US" dirty="0"/>
              <a:t>에서 개봉을 하여 직접 </a:t>
            </a:r>
            <a:r>
              <a:rPr lang="ko-KR" altLang="en-US" dirty="0" err="1"/>
              <a:t>티켓팅하여</a:t>
            </a:r>
            <a:r>
              <a:rPr lang="ko-KR" altLang="en-US" dirty="0"/>
              <a:t> 다녀오기도 했었는데요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정말 쉽지 않았습니다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실제로 </a:t>
            </a:r>
            <a:r>
              <a:rPr lang="en-US" altLang="ko-KR" dirty="0"/>
              <a:t>2024</a:t>
            </a:r>
            <a:r>
              <a:rPr lang="ko-KR" altLang="en-US" dirty="0"/>
              <a:t>년 상반기에도 관련하여 장애가 </a:t>
            </a:r>
            <a:r>
              <a:rPr lang="ko-KR" altLang="en-US" dirty="0" smtClean="0"/>
              <a:t>발생했다는 점을 뉴스를 통해 접했는데요 </a:t>
            </a:r>
            <a:r>
              <a:rPr lang="ko-KR" altLang="en-US" dirty="0"/>
              <a:t>사내에서도 꾸준히 주요하게 관심을 갖고 있는 이슈일 것이라 생각합니다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이를 해결하기 위해</a:t>
            </a:r>
            <a:r>
              <a:rPr lang="en-US" altLang="ko-KR" dirty="0"/>
              <a:t>, </a:t>
            </a:r>
            <a:r>
              <a:rPr lang="ko-KR" altLang="en-US" dirty="0"/>
              <a:t>저는 트래픽 문제를 개선할 수 있는 새로운 아이디어를 </a:t>
            </a:r>
            <a:r>
              <a:rPr lang="ko-KR" altLang="en-US" dirty="0" smtClean="0"/>
              <a:t>고민해보았습니다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7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 폭주에도 예매 </a:t>
            </a:r>
            <a:r>
              <a:rPr lang="ko-KR" altLang="en-US" dirty="0" err="1"/>
              <a:t>클릭시</a:t>
            </a:r>
            <a:r>
              <a:rPr lang="ko-KR" altLang="en-US" dirty="0"/>
              <a:t> 트래픽이 손실되지 않도록 하려면 </a:t>
            </a:r>
            <a:r>
              <a:rPr lang="ko-KR" altLang="en-US" dirty="0" err="1"/>
              <a:t>대기열</a:t>
            </a:r>
            <a:r>
              <a:rPr lang="ko-KR" altLang="en-US" dirty="0"/>
              <a:t> 서비스를 제공하면 어떨까</a:t>
            </a:r>
            <a:r>
              <a:rPr lang="en-US" altLang="ko-KR" dirty="0"/>
              <a:t>? </a:t>
            </a:r>
            <a:r>
              <a:rPr lang="ko-KR" altLang="en-US" dirty="0"/>
              <a:t>생각해보게 되었습니다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12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제가 기획한 </a:t>
            </a:r>
            <a:r>
              <a:rPr lang="ko-KR" altLang="en-US" dirty="0" err="1"/>
              <a:t>대기열</a:t>
            </a:r>
            <a:r>
              <a:rPr lang="ko-KR" altLang="en-US" dirty="0"/>
              <a:t> 시스템에 대한 시연영상을 준비했습니다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컨셉을 이해하실 수 있도록 보다 간단하게 제작된 영상이라는 점 말씀드립니다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이렇게 </a:t>
            </a:r>
            <a:r>
              <a:rPr lang="ko-KR" altLang="en-US" dirty="0" err="1"/>
              <a:t>여러명이</a:t>
            </a:r>
            <a:r>
              <a:rPr lang="ko-KR" altLang="en-US" dirty="0"/>
              <a:t> 동시에 예매를 </a:t>
            </a:r>
            <a:r>
              <a:rPr lang="ko-KR" altLang="en-US" dirty="0" err="1"/>
              <a:t>하려할때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첫번째 사용자는 </a:t>
            </a:r>
            <a:r>
              <a:rPr lang="ko-KR" altLang="en-US" dirty="0" err="1"/>
              <a:t>대기없이</a:t>
            </a:r>
            <a:r>
              <a:rPr lang="ko-KR" altLang="en-US" dirty="0"/>
              <a:t> 창을 받게 되고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후순위 고객들은 본인의 대기번호와 예상 대기 시간을 알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,</a:t>
            </a:r>
          </a:p>
          <a:p>
            <a:pPr marL="0" indent="0">
              <a:buFontTx/>
              <a:buNone/>
            </a:pPr>
            <a:r>
              <a:rPr lang="ko-KR" altLang="en-US" dirty="0" smtClean="0"/>
              <a:t>지금 </a:t>
            </a:r>
            <a:r>
              <a:rPr lang="ko-KR" altLang="en-US" dirty="0" err="1"/>
              <a:t>두번쨰</a:t>
            </a:r>
            <a:r>
              <a:rPr lang="ko-KR" altLang="en-US" dirty="0"/>
              <a:t> 사용자가 창을 점유하고 있고 </a:t>
            </a:r>
            <a:r>
              <a:rPr lang="ko-KR" altLang="en-US" dirty="0" smtClean="0"/>
              <a:t>차례대로</a:t>
            </a:r>
            <a:r>
              <a:rPr lang="ko-KR" altLang="en-US" baseline="0" dirty="0" smtClean="0"/>
              <a:t> 창을 받게 되고요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보시면 대기 번호가 지속적으로 업데이트됨도 확인 하실 수 있습니다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5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아키텍처 구성도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주요 구성</a:t>
            </a:r>
            <a:r>
              <a:rPr lang="en-US" altLang="ko-KR" dirty="0"/>
              <a:t>, </a:t>
            </a:r>
            <a:r>
              <a:rPr lang="en-US" altLang="ko-KR" dirty="0" err="1"/>
              <a:t>cicd</a:t>
            </a:r>
            <a:r>
              <a:rPr lang="en-US" altLang="ko-KR" dirty="0"/>
              <a:t>, </a:t>
            </a:r>
            <a:r>
              <a:rPr lang="ko-KR" altLang="en-US" dirty="0"/>
              <a:t>모니터링 및 보안으로 구분하여 </a:t>
            </a:r>
            <a:r>
              <a:rPr lang="ko-KR" altLang="en-US" dirty="0" err="1"/>
              <a:t>발표진행하겠습니다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169EE-8E48-43AC-8C88-950C68308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67BA-C6AD-41AC-B11D-94896311FB25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8FFA-1C4B-463A-9DDF-17B00CE2CCAA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3C0C-8904-47A0-BF6D-FC5B9266109F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ABDB-3D74-41BD-B787-F6955EB76917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099C-EBC1-4B3C-AB26-23AEEF965257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1E793-794A-8C17-7BC4-60271ED0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463B9D-B54E-79B8-FA25-7FE0218C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1BAE7-B4F3-F827-636B-317034F7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C8F3-2CF5-45E4-AC53-390E139CF541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94D6A-EBBE-89D8-F93F-84B61E9A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4D82F-5268-86F9-A5FA-38C02280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3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5DE28-D2AE-17F0-4A37-51B82047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A9771-BC18-9C52-6EB1-0F6E8E56D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3F1E6-96A5-E9DE-F173-F0C48D09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EC3C-A066-48AC-9385-768367A7F0B4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F90DC-C7C1-CAFA-3FCF-537E031B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6F3C4-3BD0-DC9E-B168-55C264E3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A8DF7-34C6-7023-D6DE-18231722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139EB-5ABE-9761-EDDA-F714FF405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BDA1C-5BCB-625B-3361-E5BDBB17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657-F64B-46E3-88D7-AC192107F31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9261F-AB3F-8763-4AB5-A57FE477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CD391-2713-81FA-7031-E6CA91FD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35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0B4F1-CC2F-1243-FA1B-064ACB1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4EB3B-AA02-D1A3-2AB8-640AA134A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170B5-12D9-16B3-A426-B58753533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CAB197-7B5C-E6F4-7BD9-5CB53729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0BD8C-5EF2-4C84-8F89-1E91D18068B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540E1-C479-2E19-A7F6-D8BAF5D9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79496-6E16-468C-4DD0-319D31A5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461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D670-852C-FCE3-C5CF-E01A317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62FD76-D86D-025B-D142-82EC0270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59130-BA99-03C2-227E-4C4AC936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CDEA2B-FC4A-FEEC-9C19-C4F0682D5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41E45C-4F8C-E2CC-E363-232F3AFE5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245A5-A150-D0D0-5F6E-62625FE6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B55B5-FA78-48F6-8E8E-052F172435BC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D6AFC7-BB1E-4844-C592-81C4FC7A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DDFC02-5056-673F-73A7-5394997E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8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22CA3-279D-F70D-3846-3D657021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F7B0A8-5D92-AA42-16C4-2176813F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75C6B-DC94-42BA-8825-80445DC9D09C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997CC8-9F44-17C9-1938-24C4FCA6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72818-35EC-288F-5CE3-E103230D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82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3E8-5828-41C2-BF71-593EEAD98B5F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F18EE6-9F65-DAE2-1FDB-0B0017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8B10-F065-49ED-A533-3936BCA1BED1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68E32-0FB2-1964-F994-7EFC5AF4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4D6B6-AA0C-6924-D736-42866894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11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8E29C-E8EF-E222-8D7A-BC0BA8AF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B6E70-A30C-5BB9-8A9F-852D107F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E5153-7DF8-07B8-9C6E-A50644A8A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5C8786-0CBE-5597-55C1-A347A110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BAA3-DD6A-4C7C-AC41-01DA57D2A040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BCDBC-D6A8-43F4-807D-A6D27509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528F0-AF04-7D42-BD6B-580A9FA6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7A26A-79E2-010F-D450-64941C6C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3AB1EC-398C-960E-1DC6-4DD848BA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D92B65-3DE2-61E4-34F5-FE2B72E14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EB1DD-BD92-7756-AD4A-EBEB60F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CEF9-C9EE-40EF-B23E-550919D62538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8AA6F-CC66-1C3F-A2C4-38CAA3BD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ED250-E5BF-6170-530D-9A4D36E9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81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9292A-7354-98DF-2B6D-BFA48B0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49CE89-BF23-67E2-65F5-D606F3F1D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ACF06-767A-E71B-666B-3FBF31DB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C534-2E4C-492C-BA28-9C343C16354E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EB72-3462-0303-04D3-6327570C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45211-47A7-7666-9C0B-246AA86F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71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A73E3C-8882-DA28-65B2-33BA66C0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161D7E-3140-6173-FE71-82B2CEC2C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E780A-A465-4C5E-D0BD-F5A49F89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CD71-9DBF-4F15-8685-228C28075D58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E072C-1562-DDF9-92D7-FE713B2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0C872-02CB-8727-B2DB-717E66C0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83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0">
            <a:extLst>
              <a:ext uri="{FF2B5EF4-FFF2-40B4-BE49-F238E27FC236}">
                <a16:creationId xmlns:a16="http://schemas.microsoft.com/office/drawing/2014/main" id="{2FC5B916-1E42-3188-A085-9E4F3764B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201" y="9506170"/>
            <a:ext cx="1795112" cy="46180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D7EE49-68FD-F956-446F-C9CDAC1695E0}"/>
              </a:ext>
            </a:extLst>
          </p:cNvPr>
          <p:cNvSpPr/>
          <p:nvPr userDrawn="1"/>
        </p:nvSpPr>
        <p:spPr>
          <a:xfrm>
            <a:off x="423511" y="228533"/>
            <a:ext cx="17440977" cy="1628775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BEDDAF4-BF70-C525-149F-DC4340EF5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595959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0760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652E-E786-41D7-A74B-36E24AA2CB66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D8542-AE21-4E05-A53D-409566968B43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3E1D-717A-4177-92C3-36F3ABA5FC60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1D6F-877E-4843-8DF0-FB5E87FAF2A5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880080" y="9587547"/>
            <a:ext cx="2133600" cy="365125"/>
          </a:xfrm>
        </p:spPr>
        <p:txBody>
          <a:bodyPr/>
          <a:lstStyle>
            <a:lvl1pPr>
              <a:defRPr sz="2000" b="1">
                <a:solidFill>
                  <a:srgbClr val="595959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CA53FC-CECB-BE7C-6FE9-8030719CA49D}"/>
              </a:ext>
            </a:extLst>
          </p:cNvPr>
          <p:cNvSpPr/>
          <p:nvPr userDrawn="1"/>
        </p:nvSpPr>
        <p:spPr>
          <a:xfrm>
            <a:off x="0" y="0"/>
            <a:ext cx="18288000" cy="1628775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2B0A8D6-3486-5A11-B904-8E92D2AF696E}"/>
              </a:ext>
            </a:extLst>
          </p:cNvPr>
          <p:cNvSpPr txBox="1"/>
          <p:nvPr userDrawn="1"/>
        </p:nvSpPr>
        <p:spPr>
          <a:xfrm>
            <a:off x="1517514" y="319021"/>
            <a:ext cx="6225703" cy="1158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98770"/>
              </a:lnSpc>
            </a:pPr>
            <a:r>
              <a:rPr lang="ko-KR" altLang="en-US" sz="4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6AC42-227D-F799-8BA8-AF963AA2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246" y="471421"/>
            <a:ext cx="10888494" cy="1143000"/>
          </a:xfrm>
          <a:ln>
            <a:noFill/>
          </a:ln>
        </p:spPr>
        <p:txBody>
          <a:bodyPr/>
          <a:lstStyle>
            <a:lvl1pPr algn="l">
              <a:defRPr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Graphic 10">
            <a:extLst>
              <a:ext uri="{FF2B5EF4-FFF2-40B4-BE49-F238E27FC236}">
                <a16:creationId xmlns:a16="http://schemas.microsoft.com/office/drawing/2014/main" id="{97910539-5729-254F-91AF-EE8C589FA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506170"/>
            <a:ext cx="1795112" cy="46180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BEEC9D-9F54-E38C-26E7-8803F35E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017240" y="97548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0">
            <a:extLst>
              <a:ext uri="{FF2B5EF4-FFF2-40B4-BE49-F238E27FC236}">
                <a16:creationId xmlns:a16="http://schemas.microsoft.com/office/drawing/2014/main" id="{2FC5B916-1E42-3188-A085-9E4F3764B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9506170"/>
            <a:ext cx="1795112" cy="46180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D7EE49-68FD-F956-446F-C9CDAC1695E0}"/>
              </a:ext>
            </a:extLst>
          </p:cNvPr>
          <p:cNvSpPr/>
          <p:nvPr userDrawn="1"/>
        </p:nvSpPr>
        <p:spPr>
          <a:xfrm>
            <a:off x="423511" y="228533"/>
            <a:ext cx="17440977" cy="1628775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BEDDAF4-BF70-C525-149F-DC4340EF5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595959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81E-26B2-45E1-A3C7-7E4DED7816E0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6320-72B8-6760-E6B1-82FADB083C12}"/>
              </a:ext>
            </a:extLst>
          </p:cNvPr>
          <p:cNvSpPr/>
          <p:nvPr userDrawn="1"/>
        </p:nvSpPr>
        <p:spPr>
          <a:xfrm>
            <a:off x="0" y="0"/>
            <a:ext cx="18288000" cy="1628775"/>
          </a:xfrm>
          <a:prstGeom prst="rect">
            <a:avLst/>
          </a:prstGeom>
          <a:solidFill>
            <a:srgbClr val="C9B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A7ABD19-75D4-F88E-7568-2E7B4EEDCF12}"/>
              </a:ext>
            </a:extLst>
          </p:cNvPr>
          <p:cNvSpPr txBox="1"/>
          <p:nvPr userDrawn="1"/>
        </p:nvSpPr>
        <p:spPr>
          <a:xfrm>
            <a:off x="2763" y="240749"/>
            <a:ext cx="3936998" cy="1158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8770"/>
              </a:lnSpc>
            </a:pPr>
            <a:r>
              <a:rPr lang="ko-KR" altLang="en-US" sz="4400">
                <a:solidFill>
                  <a:srgbClr val="595959"/>
                </a:solidFill>
                <a:latin typeface="Gmarket Sans Bold"/>
                <a:ea typeface="Gmarket Sans Bold"/>
              </a:rPr>
              <a:t>재해 복구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1568F39-4F69-1AF0-5CAF-C056202E520A}"/>
              </a:ext>
            </a:extLst>
          </p:cNvPr>
          <p:cNvSpPr txBox="1"/>
          <p:nvPr userDrawn="1"/>
        </p:nvSpPr>
        <p:spPr>
          <a:xfrm>
            <a:off x="15292457" y="588616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ko-KR" altLang="en-US" sz="1900" dirty="0">
                <a:solidFill>
                  <a:srgbClr val="595959"/>
                </a:solidFill>
                <a:latin typeface="Gmarket Sans Bold"/>
                <a:ea typeface="Gmarket Sans Bold"/>
              </a:rPr>
              <a:t>02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Gmarket Sans Bold"/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8190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9F90-D55C-4C1B-B810-6AC24EE8D038}" type="datetime1">
              <a:rPr lang="en-US" altLang="ko-KR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17240" y="97548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2740D4-8579-20B9-129E-20BC9BCB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EBAA0-4932-2C7B-477C-7C3E625F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1FA60-4097-08DB-CA9C-39CB2B50C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C5D78-89C5-4096-AA60-3A6826F408B5}" type="datetime1">
              <a:rPr lang="en-US" altLang="ko-KR" smtClean="0"/>
              <a:t>12/26/2024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199F8-EEE6-DB7B-23D5-4FB0789F3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7390C-CBD7-071F-DC9C-0B4BBA492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6ADDD-F127-495D-8157-67A96E25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f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f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live0-druwa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042" y="1134782"/>
            <a:ext cx="406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78450"/>
              </a:lnSpc>
            </a:pPr>
            <a:r>
              <a:rPr lang="en-US" altLang="ko-KR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2024 </a:t>
            </a:r>
            <a:r>
              <a:rPr lang="ko-KR" altLang="en-US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하반기 신입 공채</a:t>
            </a:r>
            <a:endParaRPr lang="en-US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37047" y="1152743"/>
            <a:ext cx="198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78450"/>
              </a:lnSpc>
            </a:pPr>
            <a:r>
              <a:rPr lang="ko-KR" altLang="en-US" sz="2000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발표</a:t>
            </a:r>
            <a:endParaRPr lang="ko-KR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4457700" y="1282700"/>
            <a:ext cx="29464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10895340" y="1282700"/>
            <a:ext cx="2946400" cy="1016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316276" y="3613764"/>
            <a:ext cx="12175647" cy="22148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0000" b="0" i="0" u="none" strike="noStrike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CGV </a:t>
            </a:r>
            <a:r>
              <a:rPr lang="ko-KR" altLang="en-US" sz="10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예매 </a:t>
            </a:r>
            <a:endParaRPr lang="en-US" altLang="ko-KR" sz="100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pPr>
              <a:lnSpc>
                <a:spcPct val="98770"/>
              </a:lnSpc>
            </a:pPr>
            <a:r>
              <a:rPr lang="ko-KR" altLang="en-US" sz="10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서비스 </a:t>
            </a:r>
            <a:r>
              <a:rPr lang="ko-KR" altLang="en-US" sz="10000" b="0" i="0" u="none" strike="noStrike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고도화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2D54F02-0943-F8C0-0347-123DDC2BAA2C}"/>
              </a:ext>
            </a:extLst>
          </p:cNvPr>
          <p:cNvSpPr txBox="1"/>
          <p:nvPr/>
        </p:nvSpPr>
        <p:spPr>
          <a:xfrm>
            <a:off x="1777297" y="7664066"/>
            <a:ext cx="15023146" cy="22148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8770"/>
              </a:lnSpc>
            </a:pPr>
            <a:r>
              <a:rPr lang="en-US" altLang="ko-KR" sz="5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Cloud Service Engineer</a:t>
            </a:r>
          </a:p>
          <a:p>
            <a:pPr algn="r">
              <a:lnSpc>
                <a:spcPct val="98770"/>
              </a:lnSpc>
            </a:pPr>
            <a:r>
              <a:rPr lang="ko-KR" altLang="en-US" sz="50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우정인</a:t>
            </a:r>
            <a:endParaRPr lang="ko-KR" altLang="en-US" sz="5000" b="0" i="0" u="none" strike="noStrike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23B20976-4283-A3C1-A320-16C482373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1002" y="983277"/>
            <a:ext cx="2329441" cy="5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한쪽 모서리 28">
            <a:extLst>
              <a:ext uri="{FF2B5EF4-FFF2-40B4-BE49-F238E27FC236}">
                <a16:creationId xmlns:a16="http://schemas.microsoft.com/office/drawing/2014/main" id="{45025E53-8B1B-3734-135F-AEB32AF35361}"/>
              </a:ext>
            </a:extLst>
          </p:cNvPr>
          <p:cNvSpPr/>
          <p:nvPr/>
        </p:nvSpPr>
        <p:spPr>
          <a:xfrm>
            <a:off x="1071520" y="5165065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80F5CA-B088-2335-7C23-570F2DA38D53}"/>
              </a:ext>
            </a:extLst>
          </p:cNvPr>
          <p:cNvSpPr/>
          <p:nvPr/>
        </p:nvSpPr>
        <p:spPr>
          <a:xfrm>
            <a:off x="1460373" y="5982218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1FBE0FB-574E-7FD9-F384-D04ECE9210CB}"/>
              </a:ext>
            </a:extLst>
          </p:cNvPr>
          <p:cNvSpPr txBox="1"/>
          <p:nvPr/>
        </p:nvSpPr>
        <p:spPr>
          <a:xfrm>
            <a:off x="1048094" y="4720086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4692A37-F72D-18AF-CDC6-1A004573F5E0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</p:spTree>
    <p:extLst>
      <p:ext uri="{BB962C8B-B14F-4D97-AF65-F5344CB8AC3E}">
        <p14:creationId xmlns:p14="http://schemas.microsoft.com/office/powerpoint/2010/main" val="32703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800578-12FE-7E30-FBDE-309E8E34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77" y="3739330"/>
            <a:ext cx="5413478" cy="41797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F89A5B6F-D740-2FA5-A2E4-42E8A090269C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 구성도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5B0A3C-8E64-552D-BFBC-FB98BDA19B98}"/>
              </a:ext>
            </a:extLst>
          </p:cNvPr>
          <p:cNvCxnSpPr>
            <a:cxnSpLocks/>
          </p:cNvCxnSpPr>
          <p:nvPr/>
        </p:nvCxnSpPr>
        <p:spPr>
          <a:xfrm>
            <a:off x="6326294" y="7919039"/>
            <a:ext cx="2398012" cy="1214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994D9-A721-7A36-1FB2-639761036715}"/>
              </a:ext>
            </a:extLst>
          </p:cNvPr>
          <p:cNvSpPr/>
          <p:nvPr/>
        </p:nvSpPr>
        <p:spPr>
          <a:xfrm>
            <a:off x="1562793" y="3624349"/>
            <a:ext cx="5569527" cy="12863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FF6DE-5C16-9894-AB12-671C989FEB49}"/>
              </a:ext>
            </a:extLst>
          </p:cNvPr>
          <p:cNvSpPr/>
          <p:nvPr/>
        </p:nvSpPr>
        <p:spPr>
          <a:xfrm>
            <a:off x="1605513" y="4910749"/>
            <a:ext cx="1303942" cy="3285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B72C91-C451-281C-2526-DA5C536EA51F}"/>
              </a:ext>
            </a:extLst>
          </p:cNvPr>
          <p:cNvSpPr/>
          <p:nvPr/>
        </p:nvSpPr>
        <p:spPr>
          <a:xfrm>
            <a:off x="6301047" y="4517246"/>
            <a:ext cx="1303942" cy="27314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C01ADD-E26A-E07B-7A6F-2FDB1B116DFC}"/>
              </a:ext>
            </a:extLst>
          </p:cNvPr>
          <p:cNvCxnSpPr>
            <a:cxnSpLocks/>
          </p:cNvCxnSpPr>
          <p:nvPr/>
        </p:nvCxnSpPr>
        <p:spPr>
          <a:xfrm flipV="1">
            <a:off x="6301047" y="2632470"/>
            <a:ext cx="2436785" cy="2278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425AB1-DC43-CA58-2272-85A5B7B950B6}"/>
              </a:ext>
            </a:extLst>
          </p:cNvPr>
          <p:cNvSpPr/>
          <p:nvPr/>
        </p:nvSpPr>
        <p:spPr>
          <a:xfrm>
            <a:off x="2909455" y="4910748"/>
            <a:ext cx="3391592" cy="30082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28592" r="15876" b="5506"/>
          <a:stretch/>
        </p:blipFill>
        <p:spPr>
          <a:xfrm>
            <a:off x="8739374" y="2632470"/>
            <a:ext cx="7862700" cy="6501004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5821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F55E-A601-A6E1-8B9B-8827B35D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9067-06BF-295B-77FB-8331A6AB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5E0CF22B-49C7-B0B4-68C3-B87B7555931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ECS vs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EKS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95" y="7004730"/>
            <a:ext cx="5428538" cy="2192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9664" y="2256593"/>
            <a:ext cx="165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3494127" y="2489615"/>
            <a:ext cx="2842075" cy="27058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7624" y="2821331"/>
            <a:ext cx="2161838" cy="21618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688620" y="2261116"/>
            <a:ext cx="214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EKS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30D66-3F7E-287A-0F2F-2A5390DB06DC}"/>
              </a:ext>
            </a:extLst>
          </p:cNvPr>
          <p:cNvSpPr txBox="1"/>
          <p:nvPr/>
        </p:nvSpPr>
        <p:spPr>
          <a:xfrm>
            <a:off x="2750549" y="4983169"/>
            <a:ext cx="432923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초기 구성이 용이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직관적인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UI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제공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클러스터 운영 안정성 보장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CC567-5DA7-9D64-ADCA-67B3C3A59C4F}"/>
              </a:ext>
            </a:extLst>
          </p:cNvPr>
          <p:cNvSpPr txBox="1"/>
          <p:nvPr/>
        </p:nvSpPr>
        <p:spPr>
          <a:xfrm>
            <a:off x="10830508" y="4978815"/>
            <a:ext cx="4996069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Kubernetes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오픈소스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생태계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높은 </a:t>
            </a:r>
            <a:r>
              <a:rPr lang="ko-KR" altLang="en-US" sz="2800" dirty="0" err="1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러닝커브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Control Plane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비용 발생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57312-AA5C-18DA-53AB-4816D65099B9}"/>
              </a:ext>
            </a:extLst>
          </p:cNvPr>
          <p:cNvSpPr txBox="1"/>
          <p:nvPr/>
        </p:nvSpPr>
        <p:spPr>
          <a:xfrm>
            <a:off x="8538538" y="3517529"/>
            <a:ext cx="1110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C4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VS</a:t>
            </a:r>
            <a:endParaRPr lang="ko-KR" altLang="ko-KR" sz="4800" b="1" dirty="0">
              <a:solidFill>
                <a:srgbClr val="8C4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4E1991-B07D-329D-F0AA-2310A965F2CA}"/>
              </a:ext>
            </a:extLst>
          </p:cNvPr>
          <p:cNvGrpSpPr/>
          <p:nvPr/>
        </p:nvGrpSpPr>
        <p:grpSpPr>
          <a:xfrm>
            <a:off x="10911382" y="7075201"/>
            <a:ext cx="4834320" cy="2201377"/>
            <a:chOff x="5249104" y="6203686"/>
            <a:chExt cx="8329577" cy="40124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987A17-5FBB-9EE6-F2D1-3667CF3E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89" t="-545" r="48103" b="545"/>
            <a:stretch/>
          </p:blipFill>
          <p:spPr>
            <a:xfrm>
              <a:off x="5249104" y="6203686"/>
              <a:ext cx="8329577" cy="20015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BB7E20-BB74-4E13-72BE-4565B66B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471" t="-545" b="545"/>
            <a:stretch/>
          </p:blipFill>
          <p:spPr>
            <a:xfrm>
              <a:off x="5249104" y="8214648"/>
              <a:ext cx="7027548" cy="2001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4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CC8EC-756B-AA80-FD5E-C2C9EDEE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945A9-2917-4CD2-0D86-E5AD473D1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8675D16F-C188-2ADE-7437-0FEFCF7FC2C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REDIS + SQS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213" y="3995412"/>
            <a:ext cx="2741083" cy="27410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61" y="3995411"/>
            <a:ext cx="3018271" cy="2741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99371" y="3349079"/>
            <a:ext cx="278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7157B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4000" b="1" dirty="0">
              <a:solidFill>
                <a:srgbClr val="E7157B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1035" y="3349079"/>
            <a:ext cx="278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CA25D2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4000" b="1" dirty="0">
              <a:solidFill>
                <a:srgbClr val="CA25D2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490" y="7033107"/>
            <a:ext cx="6697664" cy="18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빠른 처리 속도를 기반으로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대기번호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부여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 순번 및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이탈자 관리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3746" y="6986941"/>
            <a:ext cx="10374684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수와 메시지 크기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제한 없이 확장 가능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실패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8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AD35-5B61-8A8A-22C8-985C37CF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/>
          <p:cNvSpPr/>
          <p:nvPr/>
        </p:nvSpPr>
        <p:spPr>
          <a:xfrm rot="10800000">
            <a:off x="11387201" y="7547127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4731943" y="7034497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67" name="오른쪽 화살표 66"/>
          <p:cNvSpPr/>
          <p:nvPr/>
        </p:nvSpPr>
        <p:spPr>
          <a:xfrm>
            <a:off x="4760213" y="5361956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8103DB-4371-BE08-1FBF-301C74C290C8}"/>
              </a:ext>
            </a:extLst>
          </p:cNvPr>
          <p:cNvSpPr/>
          <p:nvPr/>
        </p:nvSpPr>
        <p:spPr>
          <a:xfrm>
            <a:off x="7187126" y="3446599"/>
            <a:ext cx="2870198" cy="5658909"/>
          </a:xfrm>
          <a:prstGeom prst="roundRect">
            <a:avLst/>
          </a:prstGeom>
          <a:noFill/>
          <a:ln w="57150">
            <a:solidFill>
              <a:srgbClr val="ED7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C55070-A517-16A6-371F-B00CBEDBF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5905A620-1486-8F56-050A-7F4185D2720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대기열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구현 로직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064279-164D-F398-AA0C-FA67BBAB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44" y="4435598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FE779C2-32C7-1CE8-093E-B014BE3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127" y="6600978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EAD11-4D5C-6BB8-C644-F4A92E5F8175}"/>
              </a:ext>
            </a:extLst>
          </p:cNvPr>
          <p:cNvSpPr txBox="1"/>
          <p:nvPr/>
        </p:nvSpPr>
        <p:spPr>
          <a:xfrm>
            <a:off x="7697956" y="6075998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Numbering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725862" y="7036446"/>
            <a:ext cx="1590014" cy="28643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7642470" y="2431634"/>
            <a:ext cx="1974549" cy="187990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760213" y="5361957"/>
            <a:ext cx="1590014" cy="2864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085" y="3301408"/>
            <a:ext cx="1610228" cy="146235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11695750" y="4129768"/>
            <a:ext cx="204645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935141" y="3717686"/>
            <a:ext cx="161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순번 저장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10800000">
            <a:off x="11714087" y="7531887"/>
            <a:ext cx="3322320" cy="1569720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0800000">
            <a:off x="12031983" y="7988490"/>
            <a:ext cx="671754" cy="671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 rot="10800000">
            <a:off x="13034973" y="7964690"/>
            <a:ext cx="671754" cy="6717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854" y="5341490"/>
            <a:ext cx="1520868" cy="1520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44408-2FC0-D7D6-0EC5-257D6C08EB0C}"/>
              </a:ext>
            </a:extLst>
          </p:cNvPr>
          <p:cNvSpPr txBox="1"/>
          <p:nvPr/>
        </p:nvSpPr>
        <p:spPr>
          <a:xfrm>
            <a:off x="14096067" y="4589000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ABA53-22B6-0FD6-4970-C8AA039AE856}"/>
              </a:ext>
            </a:extLst>
          </p:cNvPr>
          <p:cNvSpPr txBox="1"/>
          <p:nvPr/>
        </p:nvSpPr>
        <p:spPr>
          <a:xfrm>
            <a:off x="7265611" y="4056288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5D7DB-8B0D-0CD7-850A-F7EA9253E945}"/>
              </a:ext>
            </a:extLst>
          </p:cNvPr>
          <p:cNvSpPr txBox="1"/>
          <p:nvPr/>
        </p:nvSpPr>
        <p:spPr>
          <a:xfrm>
            <a:off x="14280652" y="6747288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 rot="10800000">
            <a:off x="14702674" y="7547127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F4316A-25D4-F7A4-8D52-8E9B9ED0856C}"/>
              </a:ext>
            </a:extLst>
          </p:cNvPr>
          <p:cNvSpPr txBox="1"/>
          <p:nvPr/>
        </p:nvSpPr>
        <p:spPr>
          <a:xfrm>
            <a:off x="8015905" y="8244059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Seat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316211-D73C-B7A8-483B-21848B86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4704919"/>
            <a:ext cx="1417491" cy="1353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8D2BA8-B426-014F-500E-13C58440DD85}"/>
              </a:ext>
            </a:extLst>
          </p:cNvPr>
          <p:cNvSpPr txBox="1"/>
          <p:nvPr/>
        </p:nvSpPr>
        <p:spPr>
          <a:xfrm>
            <a:off x="3081866" y="6025232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1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52D290-AB35-76F4-FF37-86E3E455A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6462304"/>
            <a:ext cx="1417491" cy="13536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42D816-E64A-63FA-DC2B-393A49FF1B6F}"/>
              </a:ext>
            </a:extLst>
          </p:cNvPr>
          <p:cNvSpPr txBox="1"/>
          <p:nvPr/>
        </p:nvSpPr>
        <p:spPr>
          <a:xfrm>
            <a:off x="3081867" y="7782617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2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61AD9-18BA-4686-ADB6-2D79EB2B9222}"/>
              </a:ext>
            </a:extLst>
          </p:cNvPr>
          <p:cNvSpPr txBox="1"/>
          <p:nvPr/>
        </p:nvSpPr>
        <p:spPr>
          <a:xfrm>
            <a:off x="4833153" y="4989766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요청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6D24C0-A8A3-4485-FB24-7707D2BBB6E9}"/>
              </a:ext>
            </a:extLst>
          </p:cNvPr>
          <p:cNvSpPr txBox="1"/>
          <p:nvPr/>
        </p:nvSpPr>
        <p:spPr>
          <a:xfrm>
            <a:off x="4833153" y="6657233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요청</a:t>
            </a:r>
          </a:p>
        </p:txBody>
      </p:sp>
      <p:sp>
        <p:nvSpPr>
          <p:cNvPr id="70" name="오른쪽 화살표 51">
            <a:extLst>
              <a:ext uri="{FF2B5EF4-FFF2-40B4-BE49-F238E27FC236}">
                <a16:creationId xmlns:a16="http://schemas.microsoft.com/office/drawing/2014/main" id="{E62F9D06-0036-02E7-F1E8-CB1F3B58E6DA}"/>
              </a:ext>
            </a:extLst>
          </p:cNvPr>
          <p:cNvSpPr/>
          <p:nvPr/>
        </p:nvSpPr>
        <p:spPr>
          <a:xfrm>
            <a:off x="11690680" y="6024401"/>
            <a:ext cx="205152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28B160-066C-CA43-A72C-941BAE02EA28}"/>
              </a:ext>
            </a:extLst>
          </p:cNvPr>
          <p:cNvSpPr txBox="1"/>
          <p:nvPr/>
        </p:nvSpPr>
        <p:spPr>
          <a:xfrm>
            <a:off x="11935141" y="5612319"/>
            <a:ext cx="161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추가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C5E76-8D4B-858E-2593-D6D2CEB9A7D0}"/>
              </a:ext>
            </a:extLst>
          </p:cNvPr>
          <p:cNvSpPr/>
          <p:nvPr/>
        </p:nvSpPr>
        <p:spPr>
          <a:xfrm>
            <a:off x="9662568" y="5307057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72A57A9-246D-E882-EE99-5AA6E47B6727}"/>
              </a:ext>
            </a:extLst>
          </p:cNvPr>
          <p:cNvSpPr/>
          <p:nvPr/>
        </p:nvSpPr>
        <p:spPr>
          <a:xfrm rot="5400000">
            <a:off x="10755808" y="5167596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9A28F3-9222-2F6B-3426-F586E9E65716}"/>
              </a:ext>
            </a:extLst>
          </p:cNvPr>
          <p:cNvSpPr/>
          <p:nvPr/>
        </p:nvSpPr>
        <p:spPr>
          <a:xfrm>
            <a:off x="4499357" y="2589403"/>
            <a:ext cx="11634411" cy="72107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5C302E28-8DDA-8126-F79F-57A14549263D}"/>
              </a:ext>
            </a:extLst>
          </p:cNvPr>
          <p:cNvSpPr/>
          <p:nvPr/>
        </p:nvSpPr>
        <p:spPr>
          <a:xfrm>
            <a:off x="1143092" y="2891474"/>
            <a:ext cx="4257583" cy="160538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C4271-8B42-9FFE-6BB5-0117DBE0C381}"/>
              </a:ext>
            </a:extLst>
          </p:cNvPr>
          <p:cNvSpPr txBox="1"/>
          <p:nvPr/>
        </p:nvSpPr>
        <p:spPr>
          <a:xfrm>
            <a:off x="1143093" y="2495335"/>
            <a:ext cx="449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MSA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기반의 비동기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DBF1-A692-0767-6A54-701765562155}"/>
              </a:ext>
            </a:extLst>
          </p:cNvPr>
          <p:cNvSpPr txBox="1"/>
          <p:nvPr/>
        </p:nvSpPr>
        <p:spPr>
          <a:xfrm>
            <a:off x="11181162" y="2329649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예약 요청 처리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2FB8F9-DA03-701D-A3B4-62196D834091}"/>
              </a:ext>
            </a:extLst>
          </p:cNvPr>
          <p:cNvCxnSpPr>
            <a:cxnSpLocks/>
          </p:cNvCxnSpPr>
          <p:nvPr/>
        </p:nvCxnSpPr>
        <p:spPr>
          <a:xfrm>
            <a:off x="9519753" y="2574373"/>
            <a:ext cx="0" cy="2005135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3C86DEE5-3DF1-5E6D-29CF-F9F21DBA6FF7}"/>
              </a:ext>
            </a:extLst>
          </p:cNvPr>
          <p:cNvSpPr/>
          <p:nvPr/>
        </p:nvSpPr>
        <p:spPr>
          <a:xfrm>
            <a:off x="10967473" y="2445043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763E51-ADEF-CA18-6A4D-57B9528CCD36}"/>
              </a:ext>
            </a:extLst>
          </p:cNvPr>
          <p:cNvSpPr/>
          <p:nvPr/>
        </p:nvSpPr>
        <p:spPr>
          <a:xfrm>
            <a:off x="7681250" y="4593958"/>
            <a:ext cx="2000368" cy="2005261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A0AE1D-FB84-252E-F5DE-2D32859C626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519753" y="2559343"/>
            <a:ext cx="1447720" cy="1503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E5EEE1-3B55-5376-A36D-1BE9EC8DAE29}"/>
              </a:ext>
            </a:extLst>
          </p:cNvPr>
          <p:cNvSpPr txBox="1"/>
          <p:nvPr/>
        </p:nvSpPr>
        <p:spPr>
          <a:xfrm>
            <a:off x="11180485" y="8266525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좌석창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제공 처리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B0E797-B58C-F13A-DC93-8E86B280EE8C}"/>
              </a:ext>
            </a:extLst>
          </p:cNvPr>
          <p:cNvSpPr/>
          <p:nvPr/>
        </p:nvSpPr>
        <p:spPr>
          <a:xfrm>
            <a:off x="11002685" y="8383083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DEE5E00-FC88-3CF3-F1B7-63E0F086B97E}"/>
              </a:ext>
            </a:extLst>
          </p:cNvPr>
          <p:cNvSpPr/>
          <p:nvPr/>
        </p:nvSpPr>
        <p:spPr>
          <a:xfrm>
            <a:off x="7687881" y="6747288"/>
            <a:ext cx="2000368" cy="2005261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D0DF19D-78C0-384E-ED58-D73A9135B133}"/>
              </a:ext>
            </a:extLst>
          </p:cNvPr>
          <p:cNvCxnSpPr>
            <a:cxnSpLocks/>
          </p:cNvCxnSpPr>
          <p:nvPr/>
        </p:nvCxnSpPr>
        <p:spPr>
          <a:xfrm>
            <a:off x="9700949" y="8498751"/>
            <a:ext cx="1426589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44EB2A-42D7-EF83-2612-5FA462E3C42C}"/>
              </a:ext>
            </a:extLst>
          </p:cNvPr>
          <p:cNvSpPr/>
          <p:nvPr/>
        </p:nvSpPr>
        <p:spPr>
          <a:xfrm>
            <a:off x="7480300" y="6747288"/>
            <a:ext cx="2368956" cy="2110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08B920A-339D-BE93-C5FC-7AEAB50AE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213" y="4272127"/>
            <a:ext cx="9859261" cy="418251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31229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" grpId="0" animBg="1"/>
      <p:bldP spid="34" grpId="0" animBg="1"/>
      <p:bldP spid="14" grpId="0" animBg="1"/>
      <p:bldP spid="18" grpId="0" animBg="1"/>
      <p:bldP spid="60" grpId="0" animBg="1"/>
      <p:bldP spid="11" grpId="0" animBg="1"/>
      <p:bldP spid="42" grpId="0"/>
      <p:bldP spid="43" grpId="0"/>
      <p:bldP spid="31" grpId="0" animBg="1"/>
      <p:bldP spid="6" grpId="0"/>
      <p:bldP spid="9" grpId="0" animBg="1"/>
      <p:bldP spid="10" grpId="0" animBg="1"/>
      <p:bldP spid="37" grpId="0"/>
      <p:bldP spid="39" grpId="0" animBg="1"/>
      <p:bldP spid="40" grpId="0" animBg="1"/>
      <p:bldP spid="48" grpId="0" animBg="1"/>
      <p:bldP spid="4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784ED-E747-A6A5-41C5-5D511D3D8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86CF4F3-7596-BE11-23E8-C98C02B01BDE}"/>
              </a:ext>
            </a:extLst>
          </p:cNvPr>
          <p:cNvSpPr/>
          <p:nvPr/>
        </p:nvSpPr>
        <p:spPr>
          <a:xfrm rot="10800000">
            <a:off x="11387201" y="7297752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>
            <a:extLst>
              <a:ext uri="{FF2B5EF4-FFF2-40B4-BE49-F238E27FC236}">
                <a16:creationId xmlns:a16="http://schemas.microsoft.com/office/drawing/2014/main" id="{2951C081-544E-40B3-E386-628C39E68B4F}"/>
              </a:ext>
            </a:extLst>
          </p:cNvPr>
          <p:cNvSpPr/>
          <p:nvPr/>
        </p:nvSpPr>
        <p:spPr>
          <a:xfrm rot="10800000">
            <a:off x="4760213" y="7202136"/>
            <a:ext cx="1590014" cy="286437"/>
          </a:xfrm>
          <a:prstGeom prst="rightArrow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0CF110-78FB-1678-630D-C1F48AD1B8E4}"/>
              </a:ext>
            </a:extLst>
          </p:cNvPr>
          <p:cNvSpPr/>
          <p:nvPr/>
        </p:nvSpPr>
        <p:spPr>
          <a:xfrm>
            <a:off x="7187126" y="3197224"/>
            <a:ext cx="2870198" cy="5658909"/>
          </a:xfrm>
          <a:prstGeom prst="roundRect">
            <a:avLst/>
          </a:prstGeom>
          <a:noFill/>
          <a:ln w="57150">
            <a:solidFill>
              <a:srgbClr val="ED7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CB6A04-FE62-D4A8-183C-07FCCBFD9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72DEB7FD-67C1-14B9-82B7-27A951E0F2D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대기열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구현 로직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A4BE13B-97C9-C272-4539-109985C1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44" y="4186223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49D52937-751C-BE5E-557B-CDC318C0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127" y="6351603"/>
            <a:ext cx="1892297" cy="18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67AF0E-A43D-EB16-25AB-09D882116851}"/>
              </a:ext>
            </a:extLst>
          </p:cNvPr>
          <p:cNvSpPr txBox="1"/>
          <p:nvPr/>
        </p:nvSpPr>
        <p:spPr>
          <a:xfrm>
            <a:off x="7697956" y="5826623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Numbering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7D5CA3-8FBF-5AC5-4695-07446AAD9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" t="617" r="-871" b="31945"/>
          <a:stretch/>
        </p:blipFill>
        <p:spPr>
          <a:xfrm>
            <a:off x="7642470" y="2182259"/>
            <a:ext cx="1974549" cy="187990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D533403-1576-335F-1EA6-21D5768A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085" y="3052033"/>
            <a:ext cx="1610228" cy="1462350"/>
          </a:xfrm>
          <a:prstGeom prst="rect">
            <a:avLst/>
          </a:prstGeom>
        </p:spPr>
      </p:pic>
      <p:sp>
        <p:nvSpPr>
          <p:cNvPr id="52" name="오른쪽 화살표 51">
            <a:extLst>
              <a:ext uri="{FF2B5EF4-FFF2-40B4-BE49-F238E27FC236}">
                <a16:creationId xmlns:a16="http://schemas.microsoft.com/office/drawing/2014/main" id="{EA06255C-254F-DA94-916E-D962D57726D7}"/>
              </a:ext>
            </a:extLst>
          </p:cNvPr>
          <p:cNvSpPr/>
          <p:nvPr/>
        </p:nvSpPr>
        <p:spPr>
          <a:xfrm>
            <a:off x="11695750" y="3880393"/>
            <a:ext cx="2046450" cy="3412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052145-EDFE-AF46-C74A-16BC7C1EFF35}"/>
              </a:ext>
            </a:extLst>
          </p:cNvPr>
          <p:cNvSpPr txBox="1"/>
          <p:nvPr/>
        </p:nvSpPr>
        <p:spPr>
          <a:xfrm>
            <a:off x="11908756" y="3162169"/>
            <a:ext cx="1615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처리 결과 업데이트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CE8827-2CEC-EB0C-449F-D0F6CBDF942E}"/>
              </a:ext>
            </a:extLst>
          </p:cNvPr>
          <p:cNvSpPr/>
          <p:nvPr/>
        </p:nvSpPr>
        <p:spPr>
          <a:xfrm rot="10800000">
            <a:off x="11714087" y="7282512"/>
            <a:ext cx="3322320" cy="1569720"/>
          </a:xfrm>
          <a:prstGeom prst="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0E27F-1ACB-2564-8EEA-9878A355D1A7}"/>
              </a:ext>
            </a:extLst>
          </p:cNvPr>
          <p:cNvSpPr/>
          <p:nvPr/>
        </p:nvSpPr>
        <p:spPr>
          <a:xfrm rot="10800000">
            <a:off x="12031983" y="7739115"/>
            <a:ext cx="671754" cy="671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EB77AC6-DDD3-D79F-5138-8EDD9CD5CA0F}"/>
              </a:ext>
            </a:extLst>
          </p:cNvPr>
          <p:cNvSpPr/>
          <p:nvPr/>
        </p:nvSpPr>
        <p:spPr>
          <a:xfrm rot="10800000">
            <a:off x="13024872" y="7714201"/>
            <a:ext cx="671754" cy="6717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A97A6B9-4DCF-1841-EAF6-C1431AE5B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854" y="5092115"/>
            <a:ext cx="1520868" cy="1520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6D2C51-533B-720A-BB45-015A00FA3714}"/>
              </a:ext>
            </a:extLst>
          </p:cNvPr>
          <p:cNvSpPr txBox="1"/>
          <p:nvPr/>
        </p:nvSpPr>
        <p:spPr>
          <a:xfrm>
            <a:off x="14096067" y="4339625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Redis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C08970-6FD4-308F-74E3-A140DFDCED28}"/>
              </a:ext>
            </a:extLst>
          </p:cNvPr>
          <p:cNvSpPr txBox="1"/>
          <p:nvPr/>
        </p:nvSpPr>
        <p:spPr>
          <a:xfrm>
            <a:off x="7265611" y="3806913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68D44-316D-8483-C641-0F08A9794C6F}"/>
              </a:ext>
            </a:extLst>
          </p:cNvPr>
          <p:cNvSpPr txBox="1"/>
          <p:nvPr/>
        </p:nvSpPr>
        <p:spPr>
          <a:xfrm>
            <a:off x="14280652" y="6497913"/>
            <a:ext cx="278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SQS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512D44-E405-2182-9F55-1E78787D0BFB}"/>
              </a:ext>
            </a:extLst>
          </p:cNvPr>
          <p:cNvSpPr/>
          <p:nvPr/>
        </p:nvSpPr>
        <p:spPr>
          <a:xfrm rot="10800000">
            <a:off x="14702674" y="7297752"/>
            <a:ext cx="653773" cy="1554480"/>
          </a:xfrm>
          <a:prstGeom prst="ellipse">
            <a:avLst/>
          </a:prstGeom>
          <a:solidFill>
            <a:srgbClr val="E4DFFC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6D5B6-C2BA-356C-2EF3-7F69F2627787}"/>
              </a:ext>
            </a:extLst>
          </p:cNvPr>
          <p:cNvSpPr txBox="1"/>
          <p:nvPr/>
        </p:nvSpPr>
        <p:spPr>
          <a:xfrm>
            <a:off x="8015905" y="7994684"/>
            <a:ext cx="205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Seat SVC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4FF6E3C-7C10-7524-F461-6DFFEDAC2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90" y="6545099"/>
            <a:ext cx="1417491" cy="1353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4610F0-9606-B6E2-8D86-5FAD9F3C097C}"/>
              </a:ext>
            </a:extLst>
          </p:cNvPr>
          <p:cNvSpPr txBox="1"/>
          <p:nvPr/>
        </p:nvSpPr>
        <p:spPr>
          <a:xfrm>
            <a:off x="3081866" y="7865412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USER 1</a:t>
            </a:r>
            <a:endParaRPr lang="ko-KR" altLang="en-US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5BD95-6B09-877D-F120-8C91565A9DA9}"/>
              </a:ext>
            </a:extLst>
          </p:cNvPr>
          <p:cNvSpPr/>
          <p:nvPr/>
        </p:nvSpPr>
        <p:spPr>
          <a:xfrm>
            <a:off x="9662568" y="6873128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A98273B-BE0D-DDD6-0F02-C0C1374BA6EA}"/>
              </a:ext>
            </a:extLst>
          </p:cNvPr>
          <p:cNvSpPr/>
          <p:nvPr/>
        </p:nvSpPr>
        <p:spPr>
          <a:xfrm rot="5400000">
            <a:off x="10755808" y="5931703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F9790-D820-B4F4-BC98-915400D04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93" y="3272521"/>
            <a:ext cx="4172989" cy="2900925"/>
          </a:xfrm>
          <a:prstGeom prst="rect">
            <a:avLst/>
          </a:prstGeom>
          <a:ln w="28575">
            <a:solidFill>
              <a:srgbClr val="8C4FFF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CAFF173-9DB1-C629-9089-F7F3C6ED25A4}"/>
              </a:ext>
            </a:extLst>
          </p:cNvPr>
          <p:cNvSpPr/>
          <p:nvPr/>
        </p:nvSpPr>
        <p:spPr>
          <a:xfrm rot="10800000">
            <a:off x="14013439" y="7723040"/>
            <a:ext cx="671754" cy="6717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66">
            <a:extLst>
              <a:ext uri="{FF2B5EF4-FFF2-40B4-BE49-F238E27FC236}">
                <a16:creationId xmlns:a16="http://schemas.microsoft.com/office/drawing/2014/main" id="{B1920885-040F-D02B-5717-E132757398FE}"/>
              </a:ext>
            </a:extLst>
          </p:cNvPr>
          <p:cNvSpPr/>
          <p:nvPr/>
        </p:nvSpPr>
        <p:spPr>
          <a:xfrm rot="10800000">
            <a:off x="4766002" y="7202136"/>
            <a:ext cx="1590014" cy="2864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F81B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62470-2D10-57E1-713C-76DE744EAB62}"/>
              </a:ext>
            </a:extLst>
          </p:cNvPr>
          <p:cNvSpPr txBox="1"/>
          <p:nvPr/>
        </p:nvSpPr>
        <p:spPr>
          <a:xfrm>
            <a:off x="4799335" y="6740471"/>
            <a:ext cx="175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좌석창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점유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BA76F-D4AB-A0AB-17DC-71D8D06C68AC}"/>
              </a:ext>
            </a:extLst>
          </p:cNvPr>
          <p:cNvSpPr/>
          <p:nvPr/>
        </p:nvSpPr>
        <p:spPr>
          <a:xfrm rot="5400000">
            <a:off x="10755808" y="4932383"/>
            <a:ext cx="2051520" cy="171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04003-57C3-7510-7762-7E2B05454495}"/>
              </a:ext>
            </a:extLst>
          </p:cNvPr>
          <p:cNvSpPr/>
          <p:nvPr/>
        </p:nvSpPr>
        <p:spPr>
          <a:xfrm>
            <a:off x="7410514" y="4330133"/>
            <a:ext cx="2368956" cy="2110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45679E-6 L -0.2033 -0.058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5" y="-29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5434 0.002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05408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0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71520" y="6993491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48F7-FDFD-DE38-081F-C83B18B2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17D8FC-8E0E-8940-2C05-E0E03A6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5" y="3739330"/>
            <a:ext cx="5413478" cy="41797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1A4D0-3284-C6BA-7F9D-0CDA44824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06C2BF6F-4FE3-F4E4-8433-BB276FE0AD3E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CICD 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59A5D-A7BE-3F61-8A5D-0950A577CC7B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F67E8-25C9-FE0D-F1A4-814A66D9D17F}"/>
              </a:ext>
            </a:extLst>
          </p:cNvPr>
          <p:cNvSpPr/>
          <p:nvPr/>
        </p:nvSpPr>
        <p:spPr>
          <a:xfrm>
            <a:off x="2605791" y="3624349"/>
            <a:ext cx="5569527" cy="12863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4D1E1B-A374-A11A-298E-EC86D28963E7}"/>
              </a:ext>
            </a:extLst>
          </p:cNvPr>
          <p:cNvSpPr/>
          <p:nvPr/>
        </p:nvSpPr>
        <p:spPr>
          <a:xfrm>
            <a:off x="4534344" y="4910748"/>
            <a:ext cx="3977890" cy="31232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A54EF6-87E2-A71D-E873-D1526AFE960C}"/>
              </a:ext>
            </a:extLst>
          </p:cNvPr>
          <p:cNvSpPr/>
          <p:nvPr/>
        </p:nvSpPr>
        <p:spPr>
          <a:xfrm>
            <a:off x="2887769" y="7661907"/>
            <a:ext cx="1745958" cy="9823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2788386" y="4910748"/>
            <a:ext cx="1745957" cy="27702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1EC2FC-0262-7B1C-C63D-B453C74B5697}"/>
              </a:ext>
            </a:extLst>
          </p:cNvPr>
          <p:cNvCxnSpPr>
            <a:cxnSpLocks/>
          </p:cNvCxnSpPr>
          <p:nvPr/>
        </p:nvCxnSpPr>
        <p:spPr>
          <a:xfrm>
            <a:off x="4534343" y="7680960"/>
            <a:ext cx="4937323" cy="1290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208934-8ED8-0BF9-E6F7-3DDDE67150A6}"/>
              </a:ext>
            </a:extLst>
          </p:cNvPr>
          <p:cNvCxnSpPr>
            <a:cxnSpLocks/>
          </p:cNvCxnSpPr>
          <p:nvPr/>
        </p:nvCxnSpPr>
        <p:spPr>
          <a:xfrm flipV="1">
            <a:off x="4534343" y="3103683"/>
            <a:ext cx="4993988" cy="1807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1863" r="3904" b="12004"/>
          <a:stretch/>
        </p:blipFill>
        <p:spPr>
          <a:xfrm>
            <a:off x="9528331" y="3103683"/>
            <a:ext cx="5946652" cy="5867361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</p:spTree>
    <p:extLst>
      <p:ext uri="{BB962C8B-B14F-4D97-AF65-F5344CB8AC3E}">
        <p14:creationId xmlns:p14="http://schemas.microsoft.com/office/powerpoint/2010/main" val="40703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15" y="5769003"/>
            <a:ext cx="1499848" cy="14998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7367"/>
          <a:stretch/>
        </p:blipFill>
        <p:spPr>
          <a:xfrm>
            <a:off x="4599693" y="5465175"/>
            <a:ext cx="2136428" cy="20948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9AB2DE31-A9F2-2668-A356-9A50748B1F1A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CodePipeline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81" y="3063215"/>
            <a:ext cx="1723555" cy="1723555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A4C1F67-DADB-2D1D-FAE4-A7E4D15A43BF}"/>
              </a:ext>
            </a:extLst>
          </p:cNvPr>
          <p:cNvSpPr txBox="1"/>
          <p:nvPr/>
        </p:nvSpPr>
        <p:spPr>
          <a:xfrm>
            <a:off x="7609579" y="3977179"/>
            <a:ext cx="7976958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AWS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와의 유연한 연계를 위한 선택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778" y="5769003"/>
            <a:ext cx="1499848" cy="14998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2313" y="5769003"/>
            <a:ext cx="1499848" cy="1499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2090" y="5795695"/>
            <a:ext cx="1473154" cy="14731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60411" y="3157226"/>
            <a:ext cx="342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CodePipeline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8549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CodeCommit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5223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CodeBuild</a:t>
            </a:r>
            <a:endParaRPr lang="ko-KR" altLang="en-US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8082" y="7506073"/>
            <a:ext cx="342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CodeDeploy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47524" y="7513669"/>
            <a:ext cx="22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2190" y="6334208"/>
            <a:ext cx="1541395" cy="4816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51011" y="7513669"/>
            <a:ext cx="34211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E0432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Gitlab</a:t>
            </a:r>
            <a:endParaRPr lang="ko-KR" altLang="en-US" sz="3200" b="1" dirty="0">
              <a:solidFill>
                <a:srgbClr val="E0432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3C18C-3E5D-CB7A-A341-D856E3D79AB2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3917" y="8219514"/>
            <a:ext cx="6697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Community Edition</a:t>
            </a:r>
          </a:p>
          <a:p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설치형 지원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98C3A8F-3ACB-4456-5B7D-D4FA7E67B13C}"/>
              </a:ext>
            </a:extLst>
          </p:cNvPr>
          <p:cNvSpPr txBox="1"/>
          <p:nvPr/>
        </p:nvSpPr>
        <p:spPr>
          <a:xfrm>
            <a:off x="13871230" y="8219514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Blue/Green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배포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D629FBC-899D-1DB6-CDA5-DAD8679024A1}"/>
              </a:ext>
            </a:extLst>
          </p:cNvPr>
          <p:cNvSpPr txBox="1"/>
          <p:nvPr/>
        </p:nvSpPr>
        <p:spPr>
          <a:xfrm>
            <a:off x="5212282" y="5868656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6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Webhook</a:t>
            </a:r>
          </a:p>
          <a:p>
            <a:pPr algn="ctr">
              <a:lnSpc>
                <a:spcPct val="16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트리거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883FF6-793A-818C-1248-5524B331D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946" y="5757986"/>
            <a:ext cx="1499848" cy="1499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45DC2-1289-1AF1-D63F-0C8B4E1C3791}"/>
              </a:ext>
            </a:extLst>
          </p:cNvPr>
          <p:cNvSpPr txBox="1"/>
          <p:nvPr/>
        </p:nvSpPr>
        <p:spPr>
          <a:xfrm>
            <a:off x="230716" y="7495056"/>
            <a:ext cx="4172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Developer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65A4B24-C332-CA54-6C8C-F212C3DFCF0D}"/>
              </a:ext>
            </a:extLst>
          </p:cNvPr>
          <p:cNvSpPr txBox="1"/>
          <p:nvPr/>
        </p:nvSpPr>
        <p:spPr>
          <a:xfrm>
            <a:off x="1716835" y="5901548"/>
            <a:ext cx="4294874" cy="11461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Push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19BFD9-9D65-C492-B5CE-82C265DD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0140" y="6334208"/>
            <a:ext cx="1541395" cy="48162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74C75DF-0BD9-5243-F88C-E597F4A2F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643" y="6334208"/>
            <a:ext cx="1541395" cy="4816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DDA6C5B-6629-2D0A-CE83-AB668D0E5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179" y="6334208"/>
            <a:ext cx="154139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/>
      <p:bldP spid="11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4A86-EE02-E973-645C-CCA6F2D6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D97E85-0365-2082-B17A-32C64668B259}"/>
              </a:ext>
            </a:extLst>
          </p:cNvPr>
          <p:cNvCxnSpPr>
            <a:cxnSpLocks/>
          </p:cNvCxnSpPr>
          <p:nvPr/>
        </p:nvCxnSpPr>
        <p:spPr>
          <a:xfrm>
            <a:off x="11212451" y="6797130"/>
            <a:ext cx="2770712" cy="0"/>
          </a:xfrm>
          <a:prstGeom prst="line">
            <a:avLst/>
          </a:prstGeom>
          <a:ln w="57150">
            <a:solidFill>
              <a:srgbClr val="F585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B1D2F7-AD11-F6F9-4C61-14BA9FECC073}"/>
              </a:ext>
            </a:extLst>
          </p:cNvPr>
          <p:cNvCxnSpPr>
            <a:cxnSpLocks/>
          </p:cNvCxnSpPr>
          <p:nvPr/>
        </p:nvCxnSpPr>
        <p:spPr>
          <a:xfrm>
            <a:off x="11212451" y="6215240"/>
            <a:ext cx="2720835" cy="0"/>
          </a:xfrm>
          <a:prstGeom prst="line">
            <a:avLst/>
          </a:prstGeom>
          <a:ln w="57150">
            <a:solidFill>
              <a:srgbClr val="F585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9F08F4-4AD7-EFE2-8B53-2A037269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9D2C513-0229-D270-76D5-141A36D22633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개선안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27B86-54ED-A678-D57F-24E1D26F6C8C}"/>
              </a:ext>
            </a:extLst>
          </p:cNvPr>
          <p:cNvSpPr txBox="1"/>
          <p:nvPr/>
        </p:nvSpPr>
        <p:spPr>
          <a:xfrm>
            <a:off x="11519708" y="5523911"/>
            <a:ext cx="417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5853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 Peering</a:t>
            </a:r>
            <a:endParaRPr lang="ko-KR" altLang="en-US" sz="2400" b="1" dirty="0">
              <a:solidFill>
                <a:srgbClr val="F5853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BF3C49C5-58E8-1771-DA17-0B5003FE301F}"/>
              </a:ext>
            </a:extLst>
          </p:cNvPr>
          <p:cNvSpPr/>
          <p:nvPr/>
        </p:nvSpPr>
        <p:spPr>
          <a:xfrm>
            <a:off x="13929779" y="4261245"/>
            <a:ext cx="2854220" cy="4268326"/>
          </a:xfrm>
          <a:prstGeom prst="roundRect">
            <a:avLst>
              <a:gd name="adj" fmla="val 11603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7FC71F-D516-FFF8-4E0E-726569A3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67"/>
          <a:stretch/>
        </p:blipFill>
        <p:spPr>
          <a:xfrm>
            <a:off x="14067718" y="4898833"/>
            <a:ext cx="2609135" cy="2558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95CC13-6166-1082-53AC-CABBC7A8E611}"/>
              </a:ext>
            </a:extLst>
          </p:cNvPr>
          <p:cNvSpPr txBox="1"/>
          <p:nvPr/>
        </p:nvSpPr>
        <p:spPr>
          <a:xfrm>
            <a:off x="14335360" y="3767137"/>
            <a:ext cx="20430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사내 </a:t>
            </a:r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</a:p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C7580A-50E7-523E-DBA9-3D8C6571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71" y="5285802"/>
            <a:ext cx="1887422" cy="18874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BC83C2-297F-6EE9-B9CA-ABAC17C46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046" y="5285802"/>
            <a:ext cx="1848508" cy="18485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3170E-CDE2-5D9F-AED6-C44B4AB21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501" y="5059266"/>
            <a:ext cx="2305420" cy="23054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56C60B5-3721-27AB-9659-267446EA6E1E}"/>
              </a:ext>
            </a:extLst>
          </p:cNvPr>
          <p:cNvSpPr txBox="1"/>
          <p:nvPr/>
        </p:nvSpPr>
        <p:spPr>
          <a:xfrm>
            <a:off x="4952973" y="7230023"/>
            <a:ext cx="41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OpenVPN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546848" y="7230023"/>
            <a:ext cx="41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Developer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2" name="모서리가 둥근 직사각형 11">
            <a:extLst>
              <a:ext uri="{FF2B5EF4-FFF2-40B4-BE49-F238E27FC236}">
                <a16:creationId xmlns:a16="http://schemas.microsoft.com/office/drawing/2014/main" id="{4418C670-B3C7-5522-8554-42C70254DF8C}"/>
              </a:ext>
            </a:extLst>
          </p:cNvPr>
          <p:cNvSpPr/>
          <p:nvPr/>
        </p:nvSpPr>
        <p:spPr>
          <a:xfrm>
            <a:off x="8289262" y="4261245"/>
            <a:ext cx="2854220" cy="4268326"/>
          </a:xfrm>
          <a:prstGeom prst="roundRect">
            <a:avLst>
              <a:gd name="adj" fmla="val 11603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47D9C8-C6F4-9276-7F96-BF126534D22C}"/>
              </a:ext>
            </a:extLst>
          </p:cNvPr>
          <p:cNvSpPr txBox="1"/>
          <p:nvPr/>
        </p:nvSpPr>
        <p:spPr>
          <a:xfrm>
            <a:off x="8694843" y="3767137"/>
            <a:ext cx="20430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 </a:t>
            </a:r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DEV </a:t>
            </a:r>
          </a:p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84A6D4-E82F-4892-2953-86706A281ABD}"/>
              </a:ext>
            </a:extLst>
          </p:cNvPr>
          <p:cNvSpPr txBox="1"/>
          <p:nvPr/>
        </p:nvSpPr>
        <p:spPr>
          <a:xfrm>
            <a:off x="8350433" y="7223621"/>
            <a:ext cx="27206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ClientVPN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3381C-F7B2-1AAC-A80A-D346D87D1D3B}"/>
              </a:ext>
            </a:extLst>
          </p:cNvPr>
          <p:cNvSpPr txBox="1"/>
          <p:nvPr/>
        </p:nvSpPr>
        <p:spPr>
          <a:xfrm>
            <a:off x="14084343" y="7223621"/>
            <a:ext cx="25235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Gitlab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B9B3C5-06B2-2C44-F0B1-0B30FB5BB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5691" y="5820521"/>
            <a:ext cx="1282071" cy="1324806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3782931" y="626814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844936-A849-3666-6013-9708BF3670CA}"/>
              </a:ext>
            </a:extLst>
          </p:cNvPr>
          <p:cNvCxnSpPr>
            <a:cxnSpLocks/>
          </p:cNvCxnSpPr>
          <p:nvPr/>
        </p:nvCxnSpPr>
        <p:spPr>
          <a:xfrm>
            <a:off x="7228921" y="626814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F36-6E3B-28B9-7E08-88B67FD7793C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 CICD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43092" y="2891474"/>
            <a:ext cx="9019479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ClientVPN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과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 Peering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통한 사내 </a:t>
            </a:r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4146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1C6861-D54D-35BE-088E-E91EB095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006E0EDE-4D12-97B7-71DB-E6647450973E}"/>
              </a:ext>
            </a:extLst>
          </p:cNvPr>
          <p:cNvSpPr/>
          <p:nvPr/>
        </p:nvSpPr>
        <p:spPr>
          <a:xfrm>
            <a:off x="9748684" y="3537359"/>
            <a:ext cx="5012871" cy="4573972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0D7B196-4915-F9C0-2985-4CA5A329A2D4}"/>
              </a:ext>
            </a:extLst>
          </p:cNvPr>
          <p:cNvSpPr txBox="1"/>
          <p:nvPr/>
        </p:nvSpPr>
        <p:spPr>
          <a:xfrm>
            <a:off x="10083419" y="6262489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2900" b="1" i="0" u="none" strike="noStrike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소프트웨어학 전공</a:t>
            </a:r>
            <a:endParaRPr lang="en-US" alt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네트워크 엔지니어 인턴</a:t>
            </a:r>
            <a:endParaRPr lang="en-US" alt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17029"/>
              </a:lnSpc>
            </a:pPr>
            <a:r>
              <a:rPr lang="en-US" altLang="ko-KR" sz="2900" b="1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CloudWave</a:t>
            </a:r>
            <a:r>
              <a:rPr lang="en-US" altLang="ko-KR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3</a:t>
            </a: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</a:t>
            </a:r>
            <a:r>
              <a:rPr lang="en-US" altLang="ko-KR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  <a:p>
            <a:pPr algn="ctr">
              <a:lnSpc>
                <a:spcPct val="117029"/>
              </a:lnSpc>
            </a:pPr>
            <a:r>
              <a:rPr lang="ko-KR" altLang="en-US" sz="2900" b="1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최우수상 및 최우수수료</a:t>
            </a:r>
            <a:endParaRPr lang="ko-KR" sz="2900" b="1" i="0" u="none" strike="noStrike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A4DFB8D-E093-D1C9-A007-28DF32934768}"/>
              </a:ext>
            </a:extLst>
          </p:cNvPr>
          <p:cNvSpPr txBox="1"/>
          <p:nvPr/>
        </p:nvSpPr>
        <p:spPr>
          <a:xfrm>
            <a:off x="10864470" y="4318000"/>
            <a:ext cx="2781298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4600" dirty="0">
                <a:solidFill>
                  <a:schemeClr val="tx1">
                    <a:lumMod val="95000"/>
                    <a:lumOff val="5000"/>
                    <a:alpha val="50195"/>
                  </a:schemeClr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우정인</a:t>
            </a:r>
            <a:endParaRPr lang="ko-KR" altLang="en-US" sz="4600" b="0" i="0" u="none" strike="noStrike" dirty="0">
              <a:solidFill>
                <a:schemeClr val="tx1">
                  <a:lumMod val="95000"/>
                  <a:lumOff val="5000"/>
                  <a:alpha val="50195"/>
                </a:schemeClr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1" name="제목 6">
            <a:extLst>
              <a:ext uri="{FF2B5EF4-FFF2-40B4-BE49-F238E27FC236}">
                <a16:creationId xmlns:a16="http://schemas.microsoft.com/office/drawing/2014/main" id="{1EB8C9D3-0C45-3E7E-CBEB-1DB44825ADF9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자기소개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020C29-2605-3C08-BF88-A00CE0AA3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45" y="3537359"/>
            <a:ext cx="3434079" cy="4573971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19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7D758F-AB05-6F25-5349-F4D212544751}"/>
              </a:ext>
            </a:extLst>
          </p:cNvPr>
          <p:cNvSpPr txBox="1"/>
          <p:nvPr/>
        </p:nvSpPr>
        <p:spPr>
          <a:xfrm>
            <a:off x="12295163" y="8567225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Terraform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기반의 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DR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ECB3FD-E9BF-93ED-D8D4-F504ADC7A55F}"/>
              </a:ext>
            </a:extLst>
          </p:cNvPr>
          <p:cNvCxnSpPr>
            <a:cxnSpLocks/>
          </p:cNvCxnSpPr>
          <p:nvPr/>
        </p:nvCxnSpPr>
        <p:spPr>
          <a:xfrm>
            <a:off x="11215093" y="8829820"/>
            <a:ext cx="1029286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9E31631-8BC2-582F-C2A6-9E35DB71FA4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205210" y="7634022"/>
            <a:ext cx="9883" cy="1200488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71DE98A-4A2B-1DDC-A44A-5F2D9BE09E1D}"/>
              </a:ext>
            </a:extLst>
          </p:cNvPr>
          <p:cNvSpPr/>
          <p:nvPr/>
        </p:nvSpPr>
        <p:spPr>
          <a:xfrm>
            <a:off x="12043374" y="8683757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4834BC-B39C-1082-C210-1F668DED2119}"/>
              </a:ext>
            </a:extLst>
          </p:cNvPr>
          <p:cNvSpPr/>
          <p:nvPr/>
        </p:nvSpPr>
        <p:spPr>
          <a:xfrm>
            <a:off x="10477499" y="7113322"/>
            <a:ext cx="1455421" cy="5207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93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3335854"/>
            <a:ext cx="692984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415593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A43B2219-6E32-A8C8-99E6-55CF96226D2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보안 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A2E19-C5FF-8B72-A9C1-B188B2206795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17D8FC-8E0E-8940-2C05-E0E03A6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5" y="3739330"/>
            <a:ext cx="5413478" cy="41797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D1E1B-A374-A11A-298E-EC86D28963E7}"/>
              </a:ext>
            </a:extLst>
          </p:cNvPr>
          <p:cNvSpPr/>
          <p:nvPr/>
        </p:nvSpPr>
        <p:spPr>
          <a:xfrm>
            <a:off x="2293408" y="4724400"/>
            <a:ext cx="5151331" cy="34213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2667841" y="3668688"/>
            <a:ext cx="5450811" cy="105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8B8E47-96E4-FADC-65ED-6B1CD07A3B0B}"/>
              </a:ext>
            </a:extLst>
          </p:cNvPr>
          <p:cNvSpPr/>
          <p:nvPr/>
        </p:nvSpPr>
        <p:spPr>
          <a:xfrm>
            <a:off x="7368540" y="4724400"/>
            <a:ext cx="750112" cy="252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85684" y="4674870"/>
            <a:ext cx="388621" cy="12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15514" y="4656134"/>
            <a:ext cx="388621" cy="12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r="11678"/>
          <a:stretch/>
        </p:blipFill>
        <p:spPr>
          <a:xfrm>
            <a:off x="9355229" y="2876204"/>
            <a:ext cx="6279446" cy="6037941"/>
          </a:xfrm>
          <a:prstGeom prst="rect">
            <a:avLst/>
          </a:prstGeom>
          <a:ln w="57150">
            <a:solidFill>
              <a:srgbClr val="8C4FFF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A208934-8ED8-0BF9-E6F7-3DDDE67150A6}"/>
              </a:ext>
            </a:extLst>
          </p:cNvPr>
          <p:cNvCxnSpPr>
            <a:cxnSpLocks/>
          </p:cNvCxnSpPr>
          <p:nvPr/>
        </p:nvCxnSpPr>
        <p:spPr>
          <a:xfrm flipV="1">
            <a:off x="8104135" y="2876204"/>
            <a:ext cx="1251094" cy="792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1EC2FC-0262-7B1C-C63D-B453C74B5697}"/>
              </a:ext>
            </a:extLst>
          </p:cNvPr>
          <p:cNvCxnSpPr>
            <a:cxnSpLocks/>
          </p:cNvCxnSpPr>
          <p:nvPr/>
        </p:nvCxnSpPr>
        <p:spPr>
          <a:xfrm>
            <a:off x="8118652" y="7246620"/>
            <a:ext cx="1236576" cy="166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783CAF92-8F46-F81B-9496-D1F01E0E969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8567566" y="4604060"/>
            <a:ext cx="1110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C4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VS</a:t>
            </a:r>
            <a:endParaRPr lang="ko-KR" altLang="ko-KR" sz="4800" b="1" dirty="0">
              <a:solidFill>
                <a:srgbClr val="8C4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B2216-54DE-1C40-4172-5E833EF5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4" y="3522197"/>
            <a:ext cx="2332097" cy="2332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6D9350-1638-9305-5AFB-58EE1682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27" y="3734517"/>
            <a:ext cx="2036791" cy="2036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A377F-28EB-1603-9B36-D9C51AB9D842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407466" y="5693742"/>
            <a:ext cx="229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892850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06" y="3922091"/>
            <a:ext cx="1634946" cy="1627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62" y="3922092"/>
            <a:ext cx="1634946" cy="163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0229648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Prometheus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3332220" y="5693742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Grafana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4512799" y="4500077"/>
            <a:ext cx="111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X</a:t>
            </a:r>
            <a:endParaRPr lang="ko-KR" altLang="ko-KR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6100-C3A0-D6EA-557D-93E0616E657A}"/>
              </a:ext>
            </a:extLst>
          </p:cNvPr>
          <p:cNvSpPr txBox="1"/>
          <p:nvPr/>
        </p:nvSpPr>
        <p:spPr>
          <a:xfrm>
            <a:off x="12995034" y="4500077"/>
            <a:ext cx="111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X</a:t>
            </a:r>
            <a:endParaRPr lang="ko-KR" altLang="ko-KR" sz="40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43092" y="2891474"/>
            <a:ext cx="3349659" cy="159039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WHY DATADOG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61120" y="6604025"/>
            <a:ext cx="6697664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초기 구축 비용이 낮음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시의 공수와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러닝커브가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높음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3265" y="6974330"/>
            <a:ext cx="1991360" cy="193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3558" y="7556301"/>
            <a:ext cx="2163489" cy="1864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43694" y="6604025"/>
            <a:ext cx="669766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메트릭부터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APM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까지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올인원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서비스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Integration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통한 빠른 초기 구성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와의 연동을 통해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  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이슈상황의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로그를 간편하게 확인</a:t>
            </a:r>
          </a:p>
        </p:txBody>
      </p:sp>
    </p:spTree>
    <p:extLst>
      <p:ext uri="{BB962C8B-B14F-4D97-AF65-F5344CB8AC3E}">
        <p14:creationId xmlns:p14="http://schemas.microsoft.com/office/powerpoint/2010/main" val="10964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E978-209D-F11C-E345-56C0BD8D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A7206C2-DC6B-0B8A-AC41-CC3C820A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16" y="3476250"/>
            <a:ext cx="10017972" cy="592217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BC9827-A570-0D6F-57FA-C1217F4CF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17175CC4-B803-2D17-4044-5D4FF31252F5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A3F4-5B07-B138-C358-EC1D9F903067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3092" y="2891474"/>
            <a:ext cx="4684684" cy="150115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대시보드 구성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6C78A5-2132-37A1-DC05-2D3C123B660D}"/>
              </a:ext>
            </a:extLst>
          </p:cNvPr>
          <p:cNvSpPr/>
          <p:nvPr/>
        </p:nvSpPr>
        <p:spPr>
          <a:xfrm>
            <a:off x="9269730" y="5397500"/>
            <a:ext cx="4493895" cy="9652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565FB8-20EF-7311-3AD9-CEC381CC5AC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3763625" y="5880100"/>
            <a:ext cx="730250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15380F6-19F7-3956-6306-101F08CB48C4}"/>
              </a:ext>
            </a:extLst>
          </p:cNvPr>
          <p:cNvSpPr/>
          <p:nvPr/>
        </p:nvSpPr>
        <p:spPr>
          <a:xfrm>
            <a:off x="14427200" y="5765800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28630-FFF8-598B-C5B0-33DE1B73F714}"/>
              </a:ext>
            </a:extLst>
          </p:cNvPr>
          <p:cNvSpPr txBox="1"/>
          <p:nvPr/>
        </p:nvSpPr>
        <p:spPr>
          <a:xfrm>
            <a:off x="14702781" y="5428615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컨테이너별</a:t>
            </a:r>
            <a:endParaRPr lang="en-US" altLang="ko-KR" sz="2800" dirty="0"/>
          </a:p>
          <a:p>
            <a:r>
              <a:rPr lang="en-US" altLang="ko-KR" sz="2800" dirty="0"/>
              <a:t>CPU </a:t>
            </a:r>
            <a:r>
              <a:rPr lang="ko-KR" altLang="en-US" sz="2800" dirty="0"/>
              <a:t>사용률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A66F322-75A6-20F1-17DC-99C7862C7F7F}"/>
              </a:ext>
            </a:extLst>
          </p:cNvPr>
          <p:cNvSpPr/>
          <p:nvPr/>
        </p:nvSpPr>
        <p:spPr>
          <a:xfrm>
            <a:off x="9269730" y="7915651"/>
            <a:ext cx="4493895" cy="1390274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E1FA2C-E88A-0A9F-AC48-8F4592D1E8E7}"/>
              </a:ext>
            </a:extLst>
          </p:cNvPr>
          <p:cNvCxnSpPr>
            <a:cxnSpLocks/>
          </p:cNvCxnSpPr>
          <p:nvPr/>
        </p:nvCxnSpPr>
        <p:spPr>
          <a:xfrm>
            <a:off x="13763625" y="8626851"/>
            <a:ext cx="730250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30B60-54E9-388A-E64B-9D820AA8D136}"/>
              </a:ext>
            </a:extLst>
          </p:cNvPr>
          <p:cNvSpPr txBox="1"/>
          <p:nvPr/>
        </p:nvSpPr>
        <p:spPr>
          <a:xfrm>
            <a:off x="14702781" y="8133734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ALB HTTP </a:t>
            </a:r>
            <a:r>
              <a:rPr lang="ko-KR" altLang="en-US" sz="2800" dirty="0"/>
              <a:t>상태 코드별 응답 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C41D24E-E6BA-93A2-C825-900F8FA2D41F}"/>
              </a:ext>
            </a:extLst>
          </p:cNvPr>
          <p:cNvSpPr/>
          <p:nvPr/>
        </p:nvSpPr>
        <p:spPr>
          <a:xfrm>
            <a:off x="14427200" y="8496488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052C403-A33B-C76A-F42B-5E3B4EDBDDBF}"/>
              </a:ext>
            </a:extLst>
          </p:cNvPr>
          <p:cNvSpPr/>
          <p:nvPr/>
        </p:nvSpPr>
        <p:spPr>
          <a:xfrm>
            <a:off x="4684809" y="4488815"/>
            <a:ext cx="4493895" cy="965200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8DB67-6FB8-8E56-BBF6-1A6CFCF07F95}"/>
              </a:ext>
            </a:extLst>
          </p:cNvPr>
          <p:cNvCxnSpPr>
            <a:cxnSpLocks/>
          </p:cNvCxnSpPr>
          <p:nvPr/>
        </p:nvCxnSpPr>
        <p:spPr>
          <a:xfrm>
            <a:off x="3752850" y="4971415"/>
            <a:ext cx="931959" cy="0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8E6D76A-813E-5FD6-4116-C80739F12DBA}"/>
              </a:ext>
            </a:extLst>
          </p:cNvPr>
          <p:cNvSpPr/>
          <p:nvPr/>
        </p:nvSpPr>
        <p:spPr>
          <a:xfrm>
            <a:off x="3524250" y="4857115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D67AA4-7850-48D6-F3D9-7B86C2D84DA3}"/>
              </a:ext>
            </a:extLst>
          </p:cNvPr>
          <p:cNvSpPr txBox="1"/>
          <p:nvPr/>
        </p:nvSpPr>
        <p:spPr>
          <a:xfrm>
            <a:off x="632114" y="4499908"/>
            <a:ext cx="2892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컨테이너별</a:t>
            </a:r>
            <a:endParaRPr lang="en-US" altLang="ko-KR" sz="2800" dirty="0"/>
          </a:p>
          <a:p>
            <a:pPr algn="r"/>
            <a:r>
              <a:rPr lang="ko-KR" altLang="en-US" sz="2800" dirty="0"/>
              <a:t>메모리 사용률</a:t>
            </a:r>
          </a:p>
        </p:txBody>
      </p:sp>
    </p:spTree>
    <p:extLst>
      <p:ext uri="{BB962C8B-B14F-4D97-AF65-F5344CB8AC3E}">
        <p14:creationId xmlns:p14="http://schemas.microsoft.com/office/powerpoint/2010/main" val="1826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E978-209D-F11C-E345-56C0BD8D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BC9827-A570-0D6F-57FA-C1217F4CF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17175CC4-B803-2D17-4044-5D4FF31252F5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A3F4-5B07-B138-C358-EC1D9F903067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2"/>
          <a:stretch/>
        </p:blipFill>
        <p:spPr>
          <a:xfrm>
            <a:off x="10461166" y="2689037"/>
            <a:ext cx="4326146" cy="6854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7243892" y="5647307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Slack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9B2216-54DE-1C40-4172-5E833EF5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40" y="4165917"/>
            <a:ext cx="1571247" cy="1571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3688040" y="5593013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DEED44-4FD5-A73A-8C03-7D6CB57F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915" y="4310069"/>
            <a:ext cx="1282944" cy="128294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5525294" y="4921733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143092" y="2891475"/>
            <a:ext cx="4770028" cy="132142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슬랙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알람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연동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143566" y="7472264"/>
            <a:ext cx="2253674" cy="1629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33934" y="8057027"/>
            <a:ext cx="1921986" cy="193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966E1-0BE1-4316-7D27-5054DA3D5D30}"/>
              </a:ext>
            </a:extLst>
          </p:cNvPr>
          <p:cNvSpPr txBox="1"/>
          <p:nvPr/>
        </p:nvSpPr>
        <p:spPr>
          <a:xfrm>
            <a:off x="3533130" y="7120181"/>
            <a:ext cx="5693264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aws.ecs.service.cpuutilization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80%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도달 시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슬랙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알람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트리거</a:t>
            </a:r>
          </a:p>
        </p:txBody>
      </p:sp>
    </p:spTree>
    <p:extLst>
      <p:ext uri="{BB962C8B-B14F-4D97-AF65-F5344CB8AC3E}">
        <p14:creationId xmlns:p14="http://schemas.microsoft.com/office/powerpoint/2010/main" val="2696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3766-439E-D0D4-FFD2-7CFE57BB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11072330" y="5359682"/>
            <a:ext cx="0" cy="1270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8879AB-C27C-9E60-7C91-FA17A7643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1B17BAAF-B923-1AFC-25AC-A75ECB57FE9D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931" y="3488267"/>
            <a:ext cx="2061805" cy="2061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211" y="3480084"/>
            <a:ext cx="2061805" cy="2061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35" y="3488267"/>
            <a:ext cx="2072390" cy="2072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211" y="6317810"/>
            <a:ext cx="2061805" cy="20618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916" y="3488267"/>
            <a:ext cx="2061805" cy="2061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808953" y="5550072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Route53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888388" y="5541889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Cloudfront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5705850" y="5550072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WAF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3670692" y="5550072"/>
            <a:ext cx="296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API gateway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888388" y="8381429"/>
            <a:ext cx="2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endParaRPr lang="ko-KR" altLang="en-US" sz="36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4482407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8495881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74FB96-87CB-C745-B68D-4938D56EC8C0}"/>
              </a:ext>
            </a:extLst>
          </p:cNvPr>
          <p:cNvCxnSpPr>
            <a:cxnSpLocks/>
          </p:cNvCxnSpPr>
          <p:nvPr/>
        </p:nvCxnSpPr>
        <p:spPr>
          <a:xfrm>
            <a:off x="12434147" y="4578719"/>
            <a:ext cx="12365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488294" y="3411176"/>
            <a:ext cx="8844248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910172" y="6640525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SQL Injection</a:t>
            </a:r>
          </a:p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XSS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0616" y="2887956"/>
            <a:ext cx="460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</a:t>
            </a:r>
            <a:r>
              <a:rPr lang="en-US" altLang="ko-KR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DDoS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by AWS shield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30967" y="6424180"/>
            <a:ext cx="460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post, get …</a:t>
            </a:r>
          </a:p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# http </a:t>
            </a:r>
            <a:r>
              <a:rPr lang="ko-KR" altLang="en-US" sz="28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메소드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256884" y="3343649"/>
            <a:ext cx="8844248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344354" y="3551001"/>
            <a:ext cx="5234009" cy="5912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57691" y="3432214"/>
            <a:ext cx="11619761" cy="5849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43092" y="2891474"/>
            <a:ext cx="3264316" cy="14645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접속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플로우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93872-2C14-9E99-7492-0E3069E84101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8437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/>
      <p:bldP spid="36" grpId="1"/>
      <p:bldP spid="37" grpId="0"/>
      <p:bldP spid="37" grpId="1"/>
      <p:bldP spid="38" grpId="0"/>
      <p:bldP spid="41" grpId="0" animBg="1"/>
      <p:bldP spid="41" grpId="1" animBg="1"/>
      <p:bldP spid="42" grpId="0" animBg="1"/>
      <p:bldP spid="42" grpId="1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C266B-90BB-7407-263C-11DC1090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BF9599-5E94-D3BE-F06F-FC0F0E64E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7D82895D-FBFA-89A2-150C-76CF17C55C3A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84FE15-1DE2-D589-2F64-853621DF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98"/>
          <a:stretch/>
        </p:blipFill>
        <p:spPr>
          <a:xfrm>
            <a:off x="2625483" y="6071428"/>
            <a:ext cx="2380632" cy="2241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A1B3D4-A3F0-AC55-150C-D10D9EBC4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99"/>
          <a:stretch/>
        </p:blipFill>
        <p:spPr>
          <a:xfrm>
            <a:off x="2585097" y="3476588"/>
            <a:ext cx="2380632" cy="2268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B8DBFC-53DB-BF71-7A78-6AC9080B2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170"/>
          <a:stretch/>
        </p:blipFill>
        <p:spPr>
          <a:xfrm>
            <a:off x="8641977" y="6071428"/>
            <a:ext cx="3459808" cy="22709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9AB83-7E7C-CD67-C161-B4B0F326C3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137"/>
          <a:stretch/>
        </p:blipFill>
        <p:spPr>
          <a:xfrm>
            <a:off x="8760044" y="3482640"/>
            <a:ext cx="3119154" cy="2262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665869" y="8051610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IAM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221951" y="8051610"/>
            <a:ext cx="2299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Secrets Manager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2625483" y="5457278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KMS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9169691" y="5463330"/>
            <a:ext cx="229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745747" y="6675537"/>
            <a:ext cx="5505436" cy="12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 그룹별 최소 권한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정책으로 서비스 접근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4705360" y="3970413"/>
            <a:ext cx="3119154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ECS – Redis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간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데이터 전송 암호화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1260049" y="4066881"/>
            <a:ext cx="3438808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클라이언트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– ALB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간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HTTPS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암호화 통신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4BA31-441D-8545-8E97-4EBC60647E81}"/>
              </a:ext>
            </a:extLst>
          </p:cNvPr>
          <p:cNvSpPr txBox="1"/>
          <p:nvPr/>
        </p:nvSpPr>
        <p:spPr>
          <a:xfrm>
            <a:off x="11312308" y="6584531"/>
            <a:ext cx="5353241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AWS, DB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계정 정보 등의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민감 정보 관리 및 자동 갱신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43092" y="2891474"/>
            <a:ext cx="5580796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서비스를 활용한 보안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0C1C-604E-F8D9-F7F6-A469F64443DB}"/>
              </a:ext>
            </a:extLst>
          </p:cNvPr>
          <p:cNvSpPr txBox="1"/>
          <p:nvPr/>
        </p:nvSpPr>
        <p:spPr>
          <a:xfrm>
            <a:off x="15129164" y="1177674"/>
            <a:ext cx="1966693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</a:t>
            </a: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41676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5147363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5967443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8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98350F7F-5DB9-C8B7-4EC3-7F32CF58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92" y="4010233"/>
            <a:ext cx="8592181" cy="5586761"/>
          </a:xfrm>
          <a:prstGeom prst="rect">
            <a:avLst/>
          </a:prstGeom>
        </p:spPr>
      </p:pic>
      <p:cxnSp>
        <p:nvCxnSpPr>
          <p:cNvPr id="42" name="직선 연결선 41"/>
          <p:cNvCxnSpPr>
            <a:cxnSpLocks/>
          </p:cNvCxnSpPr>
          <p:nvPr/>
        </p:nvCxnSpPr>
        <p:spPr>
          <a:xfrm>
            <a:off x="7263807" y="6494827"/>
            <a:ext cx="3565478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5344413" y="5545544"/>
            <a:ext cx="0" cy="1388656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A7CADE-D302-5823-5A07-CACA307C036F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3BE79-39A7-FE14-649F-78BD79B7F82F}"/>
              </a:ext>
            </a:extLst>
          </p:cNvPr>
          <p:cNvSpPr txBox="1"/>
          <p:nvPr/>
        </p:nvSpPr>
        <p:spPr>
          <a:xfrm>
            <a:off x="11093870" y="8278258"/>
            <a:ext cx="600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총 </a:t>
            </a:r>
            <a:r>
              <a:rPr lang="en-US" altLang="ko-KR" sz="3600" dirty="0">
                <a:solidFill>
                  <a:srgbClr val="FF00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945$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/>
            </a:r>
            <a:b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</a:b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1D43F7F-0C97-5109-F719-57A47B021DE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3092" y="2891474"/>
            <a:ext cx="6926488" cy="188636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683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AWS pricing calculator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활용 비용 산정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31291-8F8F-F5EE-A80D-71A90C7B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857" y="3192733"/>
            <a:ext cx="4085267" cy="951764"/>
          </a:xfrm>
          <a:prstGeom prst="rect">
            <a:avLst/>
          </a:prstGeom>
        </p:spPr>
      </p:pic>
      <p:cxnSp>
        <p:nvCxnSpPr>
          <p:cNvPr id="8" name="직선 연결선 7"/>
          <p:cNvCxnSpPr>
            <a:cxnSpLocks/>
          </p:cNvCxnSpPr>
          <p:nvPr/>
        </p:nvCxnSpPr>
        <p:spPr>
          <a:xfrm>
            <a:off x="3683000" y="4593476"/>
            <a:ext cx="7146651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</p:cNvCxnSpPr>
          <p:nvPr/>
        </p:nvCxnSpPr>
        <p:spPr>
          <a:xfrm>
            <a:off x="5344412" y="5545545"/>
            <a:ext cx="5485239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085152" y="4360162"/>
            <a:ext cx="65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VPC(NAT 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), API Gateway, Route53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85152" y="5314712"/>
            <a:ext cx="610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 태스크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2vCPU * 4GB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기준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AC57-7387-2105-7E82-0AB9F126C33C}"/>
              </a:ext>
            </a:extLst>
          </p:cNvPr>
          <p:cNvSpPr txBox="1"/>
          <p:nvPr/>
        </p:nvSpPr>
        <p:spPr>
          <a:xfrm>
            <a:off x="1568076" y="347624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월별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 $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3330B0-3470-B206-0BA4-272D277A5D6B}"/>
              </a:ext>
            </a:extLst>
          </p:cNvPr>
          <p:cNvCxnSpPr>
            <a:cxnSpLocks/>
          </p:cNvCxnSpPr>
          <p:nvPr/>
        </p:nvCxnSpPr>
        <p:spPr>
          <a:xfrm>
            <a:off x="9506622" y="7432845"/>
            <a:ext cx="1399229" cy="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B53B18-6B6A-A2A8-0967-C6808AB3EC06}"/>
              </a:ext>
            </a:extLst>
          </p:cNvPr>
          <p:cNvCxnSpPr>
            <a:cxnSpLocks/>
          </p:cNvCxnSpPr>
          <p:nvPr/>
        </p:nvCxnSpPr>
        <p:spPr>
          <a:xfrm>
            <a:off x="7263807" y="6460555"/>
            <a:ext cx="0" cy="1092970"/>
          </a:xfrm>
          <a:prstGeom prst="line">
            <a:avLst/>
          </a:prstGeom>
          <a:ln w="57150">
            <a:solidFill>
              <a:srgbClr val="E4DF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D4B542-2265-FF70-8831-37BA6D35DC88}"/>
              </a:ext>
            </a:extLst>
          </p:cNvPr>
          <p:cNvSpPr txBox="1"/>
          <p:nvPr/>
        </p:nvSpPr>
        <p:spPr>
          <a:xfrm>
            <a:off x="11070313" y="6247823"/>
            <a:ext cx="65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Gitlab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t3.large 50GB, Pipeline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CDF64B-3791-2030-7EDA-DE0795CE2F5C}"/>
              </a:ext>
            </a:extLst>
          </p:cNvPr>
          <p:cNvSpPr txBox="1"/>
          <p:nvPr/>
        </p:nvSpPr>
        <p:spPr>
          <a:xfrm>
            <a:off x="11085152" y="7196608"/>
            <a:ext cx="610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Redis, SQS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05327F0C-75E0-E648-FB75-132C7184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3D21C40-88F2-0B3D-B429-BD673E4B1193}"/>
              </a:ext>
            </a:extLst>
          </p:cNvPr>
          <p:cNvSpPr/>
          <p:nvPr/>
        </p:nvSpPr>
        <p:spPr>
          <a:xfrm>
            <a:off x="10800295" y="7313141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7C676E-6056-623D-5D2C-8FF630BDF436}"/>
              </a:ext>
            </a:extLst>
          </p:cNvPr>
          <p:cNvSpPr/>
          <p:nvPr/>
        </p:nvSpPr>
        <p:spPr>
          <a:xfrm>
            <a:off x="10800295" y="6380527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62DD49-4BD9-9930-DD9E-EBD99F754882}"/>
              </a:ext>
            </a:extLst>
          </p:cNvPr>
          <p:cNvSpPr/>
          <p:nvPr/>
        </p:nvSpPr>
        <p:spPr>
          <a:xfrm>
            <a:off x="10800295" y="5431245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84783F-F1F9-29E7-72C8-CFD522550C46}"/>
              </a:ext>
            </a:extLst>
          </p:cNvPr>
          <p:cNvSpPr/>
          <p:nvPr/>
        </p:nvSpPr>
        <p:spPr>
          <a:xfrm>
            <a:off x="10800295" y="4479176"/>
            <a:ext cx="228600" cy="228600"/>
          </a:xfrm>
          <a:prstGeom prst="ellipse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1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02321" y="8355540"/>
            <a:ext cx="3283358" cy="1490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6790075" y="8056763"/>
            <a:ext cx="470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매달 약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60$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절감 효과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A239A0-D4CC-1313-DB74-A5758E69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5" t="3408" r="8930" b="-1705"/>
          <a:stretch/>
        </p:blipFill>
        <p:spPr>
          <a:xfrm>
            <a:off x="6281739" y="3850971"/>
            <a:ext cx="1220582" cy="1247286"/>
          </a:xfrm>
          <a:prstGeom prst="rect">
            <a:avLst/>
          </a:prstGeom>
          <a:ln>
            <a:noFill/>
          </a:ln>
        </p:spPr>
      </p:pic>
      <p:sp>
        <p:nvSpPr>
          <p:cNvPr id="8" name="제목 6">
            <a:extLst>
              <a:ext uri="{FF2B5EF4-FFF2-40B4-BE49-F238E27FC236}">
                <a16:creationId xmlns:a16="http://schemas.microsoft.com/office/drawing/2014/main" id="{41CA1328-729A-27D5-A477-52A8010F0C59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65FE5-F7FC-1173-7FC5-B393CB72221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 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비용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40DA2E-DC50-D3AC-B904-110D9287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07" y="4602738"/>
            <a:ext cx="2020775" cy="202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602910-868F-1FE9-DB0F-967CC45A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108" y="4602738"/>
            <a:ext cx="2029784" cy="2029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E13A4-F0CA-67BD-47D8-DE825D7F3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078" y="4585793"/>
            <a:ext cx="2020776" cy="202077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5CC098-6B73-EEC0-E115-E7C67D135189}"/>
              </a:ext>
            </a:extLst>
          </p:cNvPr>
          <p:cNvCxnSpPr>
            <a:cxnSpLocks/>
          </p:cNvCxnSpPr>
          <p:nvPr/>
        </p:nvCxnSpPr>
        <p:spPr>
          <a:xfrm>
            <a:off x="6011224" y="5613147"/>
            <a:ext cx="17029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DC9454-CB24-6675-E341-0A2BACDA73D9}"/>
              </a:ext>
            </a:extLst>
          </p:cNvPr>
          <p:cNvCxnSpPr>
            <a:cxnSpLocks/>
          </p:cNvCxnSpPr>
          <p:nvPr/>
        </p:nvCxnSpPr>
        <p:spPr>
          <a:xfrm>
            <a:off x="10439438" y="5613147"/>
            <a:ext cx="17029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D3E203-25CA-3ED8-7AE9-C64610CEBBF1}"/>
              </a:ext>
            </a:extLst>
          </p:cNvPr>
          <p:cNvSpPr txBox="1"/>
          <p:nvPr/>
        </p:nvSpPr>
        <p:spPr>
          <a:xfrm>
            <a:off x="6430574" y="5997647"/>
            <a:ext cx="154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9AM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50FC1-D1B2-C5AE-E4A2-BEC5035886CE}"/>
              </a:ext>
            </a:extLst>
          </p:cNvPr>
          <p:cNvSpPr txBox="1"/>
          <p:nvPr/>
        </p:nvSpPr>
        <p:spPr>
          <a:xfrm>
            <a:off x="3601346" y="6643756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7157B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Event Bridge</a:t>
            </a:r>
            <a:endParaRPr lang="ko-KR" altLang="en-US" sz="2800" b="1" dirty="0">
              <a:solidFill>
                <a:srgbClr val="E7157B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96E00-29BD-2695-F0CA-132738E111CD}"/>
              </a:ext>
            </a:extLst>
          </p:cNvPr>
          <p:cNvSpPr txBox="1"/>
          <p:nvPr/>
        </p:nvSpPr>
        <p:spPr>
          <a:xfrm>
            <a:off x="8423446" y="6643756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Lambda</a:t>
            </a:r>
            <a:endParaRPr lang="ko-KR" altLang="en-US" sz="28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92A29-7DEC-DD23-9343-A818EFDED948}"/>
              </a:ext>
            </a:extLst>
          </p:cNvPr>
          <p:cNvSpPr txBox="1"/>
          <p:nvPr/>
        </p:nvSpPr>
        <p:spPr>
          <a:xfrm>
            <a:off x="12995034" y="6632522"/>
            <a:ext cx="322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EC2</a:t>
            </a:r>
            <a:endParaRPr lang="ko-KR" altLang="en-US" sz="28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0C9D6-10BA-784A-B097-897F08C8A417}"/>
              </a:ext>
            </a:extLst>
          </p:cNvPr>
          <p:cNvSpPr txBox="1"/>
          <p:nvPr/>
        </p:nvSpPr>
        <p:spPr>
          <a:xfrm>
            <a:off x="6425227" y="5993373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7PM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69050-4C1F-1ADA-C10C-FD0444EAC03C}"/>
              </a:ext>
            </a:extLst>
          </p:cNvPr>
          <p:cNvSpPr/>
          <p:nvPr/>
        </p:nvSpPr>
        <p:spPr>
          <a:xfrm>
            <a:off x="12441078" y="4201294"/>
            <a:ext cx="2567129" cy="31637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43092" y="2891474"/>
            <a:ext cx="9204868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EventBridge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와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Lambda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활용한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EC2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On-Off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</a:p>
        </p:txBody>
      </p:sp>
      <p:sp>
        <p:nvSpPr>
          <p:cNvPr id="36" name="슬라이드 번호 개체 틀 2">
            <a:extLst>
              <a:ext uri="{FF2B5EF4-FFF2-40B4-BE49-F238E27FC236}">
                <a16:creationId xmlns:a16="http://schemas.microsoft.com/office/drawing/2014/main" id="{56AD93BC-B1F2-EC4F-F803-48EF385F0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730888" y="96028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0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5ADC826-6059-174B-FFDC-E0D34C93DE23}"/>
              </a:ext>
            </a:extLst>
          </p:cNvPr>
          <p:cNvSpPr/>
          <p:nvPr/>
        </p:nvSpPr>
        <p:spPr>
          <a:xfrm>
            <a:off x="1518009" y="4789682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8908CE-D03A-A58E-6D93-0EA9A7104E1C}"/>
              </a:ext>
            </a:extLst>
          </p:cNvPr>
          <p:cNvSpPr/>
          <p:nvPr/>
        </p:nvSpPr>
        <p:spPr>
          <a:xfrm>
            <a:off x="1518010" y="3296589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6B807-6EFB-55D7-7F1B-2BCA1A6934B8}"/>
              </a:ext>
            </a:extLst>
          </p:cNvPr>
          <p:cNvSpPr/>
          <p:nvPr/>
        </p:nvSpPr>
        <p:spPr>
          <a:xfrm>
            <a:off x="10875077" y="3245711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C1E5D-D547-B9C8-955E-43F182A770B9}"/>
              </a:ext>
            </a:extLst>
          </p:cNvPr>
          <p:cNvSpPr/>
          <p:nvPr/>
        </p:nvSpPr>
        <p:spPr>
          <a:xfrm>
            <a:off x="10841945" y="4842274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0399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8554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E9E04095-3EF8-D0DC-1E2D-C60682D1E841}"/>
              </a:ext>
            </a:extLst>
          </p:cNvPr>
          <p:cNvSpPr txBox="1"/>
          <p:nvPr/>
        </p:nvSpPr>
        <p:spPr>
          <a:xfrm>
            <a:off x="1063207" y="466915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F5582F5F-8217-F357-74C5-87087D57753A}"/>
              </a:ext>
            </a:extLst>
          </p:cNvPr>
          <p:cNvSpPr txBox="1"/>
          <p:nvPr/>
        </p:nvSpPr>
        <p:spPr>
          <a:xfrm>
            <a:off x="1063206" y="6863199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54120"/>
            <a:ext cx="2311400" cy="237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7926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 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8507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129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63AEDE5E-A4A1-237C-4D8E-B199830CC49A}"/>
              </a:ext>
            </a:extLst>
          </p:cNvPr>
          <p:cNvSpPr txBox="1"/>
          <p:nvPr/>
        </p:nvSpPr>
        <p:spPr>
          <a:xfrm>
            <a:off x="3508443" y="559136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75" name="Picture 7">
            <a:extLst>
              <a:ext uri="{FF2B5EF4-FFF2-40B4-BE49-F238E27FC236}">
                <a16:creationId xmlns:a16="http://schemas.microsoft.com/office/drawing/2014/main" id="{F05B4B12-7656-A471-0F60-4E3CB49A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591343"/>
            <a:ext cx="5505260" cy="107615"/>
          </a:xfrm>
          <a:prstGeom prst="rect">
            <a:avLst/>
          </a:prstGeom>
        </p:spPr>
      </p:pic>
      <p:sp>
        <p:nvSpPr>
          <p:cNvPr id="4" name="제목 6">
            <a:extLst>
              <a:ext uri="{FF2B5EF4-FFF2-40B4-BE49-F238E27FC236}">
                <a16:creationId xmlns:a16="http://schemas.microsoft.com/office/drawing/2014/main" id="{CEBC3321-BB9B-DCC7-ECEF-90BF9D372CC3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BBF0AD-6697-CAA2-6C1A-D80F0B828940}"/>
              </a:ext>
            </a:extLst>
          </p:cNvPr>
          <p:cNvSpPr/>
          <p:nvPr/>
        </p:nvSpPr>
        <p:spPr>
          <a:xfrm>
            <a:off x="1518009" y="6399568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71E5B9-FB25-1544-09B0-CB9D3C2F5986}"/>
              </a:ext>
            </a:extLst>
          </p:cNvPr>
          <p:cNvSpPr/>
          <p:nvPr/>
        </p:nvSpPr>
        <p:spPr>
          <a:xfrm>
            <a:off x="10841945" y="6452160"/>
            <a:ext cx="1268564" cy="258411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E8CD2135-9E5D-1FF3-B497-E4C68970F9FD}"/>
              </a:ext>
            </a:extLst>
          </p:cNvPr>
          <p:cNvSpPr txBox="1"/>
          <p:nvPr/>
        </p:nvSpPr>
        <p:spPr>
          <a:xfrm>
            <a:off x="1063207" y="6529168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42AB47C-DF78-A1E9-ADF7-E4BBB275B035}"/>
              </a:ext>
            </a:extLst>
          </p:cNvPr>
          <p:cNvSpPr txBox="1"/>
          <p:nvPr/>
        </p:nvSpPr>
        <p:spPr>
          <a:xfrm>
            <a:off x="10336321" y="6545088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F3BFCC4-5FFF-D0C1-D291-145D5A73CE44}"/>
              </a:ext>
            </a:extLst>
          </p:cNvPr>
          <p:cNvSpPr txBox="1"/>
          <p:nvPr/>
        </p:nvSpPr>
        <p:spPr>
          <a:xfrm>
            <a:off x="12908583" y="747130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en-US" altLang="ko-KR" sz="5400" b="0" i="0" u="none" strike="noStrike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1F86672-E566-AE79-5342-6576261F1A9F}"/>
              </a:ext>
            </a:extLst>
          </p:cNvPr>
          <p:cNvSpPr txBox="1"/>
          <p:nvPr/>
        </p:nvSpPr>
        <p:spPr>
          <a:xfrm>
            <a:off x="3508443" y="74513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pic>
        <p:nvPicPr>
          <p:cNvPr id="2" name="Graphic 10">
            <a:extLst>
              <a:ext uri="{FF2B5EF4-FFF2-40B4-BE49-F238E27FC236}">
                <a16:creationId xmlns:a16="http://schemas.microsoft.com/office/drawing/2014/main" id="{B9A6D140-A5D9-9E25-7A2D-83272099E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21" y="9496670"/>
            <a:ext cx="1796464" cy="4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359425" y="6969261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en-US" altLang="ko-KR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DR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PROD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74A6E-9D85-978E-26DB-CDDBBDF0C8FA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8DC73-B379-B862-2066-2EC0A4C535E0}"/>
              </a:ext>
            </a:extLst>
          </p:cNvPr>
          <p:cNvSpPr/>
          <p:nvPr/>
        </p:nvSpPr>
        <p:spPr>
          <a:xfrm>
            <a:off x="10825539" y="7789341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65EB097-767F-1C86-27E6-50F03D769857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DEV/QA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D41AFEA-5314-712C-0F6E-D5491843A1DF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143093" y="2891474"/>
            <a:ext cx="6004156" cy="151313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1224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WBS,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칸반보드를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활용한 일정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1E0DF-B12E-0DCD-3C7F-9AD4264E1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C489C801-5755-F990-048A-78109D0003A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프로젝트 </a:t>
            </a:r>
            <a:r>
              <a:rPr lang="ko-KR" altLang="en-US" dirty="0" smtClean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일정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14" y="3826271"/>
            <a:ext cx="5982103" cy="4115867"/>
          </a:xfrm>
          <a:prstGeom prst="rect">
            <a:avLst/>
          </a:prstGeom>
          <a:ln w="57150">
            <a:solidFill>
              <a:srgbClr val="775EEE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55" y="5627494"/>
            <a:ext cx="4922214" cy="3560751"/>
          </a:xfrm>
          <a:prstGeom prst="rect">
            <a:avLst/>
          </a:prstGeom>
          <a:ln w="57150">
            <a:solidFill>
              <a:srgbClr val="775EEE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5D8B7-95BE-6927-36A8-628E045AB561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C423-4C30-8E19-C76B-8CB0609DD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9EDB3-EA50-4F59-9C8B-4A297706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625FB66B-4D99-A3E9-0556-8D1D66836FFF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시행착오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2508" y="2891474"/>
            <a:ext cx="2725742" cy="15516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4" y="2495336"/>
            <a:ext cx="294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5D8B7-95BE-6927-36A8-628E045AB561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26FB39-8A90-7D1F-2188-A4160A98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78" y="3736318"/>
            <a:ext cx="10072386" cy="4607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8911B2-6A07-BAFA-56F1-D3E78C0D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716" y="6116308"/>
            <a:ext cx="1456715" cy="3797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085168-91B1-6248-D4DC-44C363BB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378" y="3736318"/>
            <a:ext cx="10072386" cy="461388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573A89-81D6-FB87-D0C0-FFACF6DFB9A8}"/>
              </a:ext>
            </a:extLst>
          </p:cNvPr>
          <p:cNvSpPr/>
          <p:nvPr/>
        </p:nvSpPr>
        <p:spPr>
          <a:xfrm>
            <a:off x="10021716" y="5086350"/>
            <a:ext cx="2968781" cy="436892"/>
          </a:xfrm>
          <a:prstGeom prst="roundRect">
            <a:avLst/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BCCDB2-D166-5BB2-DF5B-CAC8C82B3C4E}"/>
              </a:ext>
            </a:extLst>
          </p:cNvPr>
          <p:cNvSpPr/>
          <p:nvPr/>
        </p:nvSpPr>
        <p:spPr>
          <a:xfrm>
            <a:off x="9882807" y="5981700"/>
            <a:ext cx="1653540" cy="647700"/>
          </a:xfrm>
          <a:prstGeom prst="roundRect">
            <a:avLst/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8E8B-3EE4-0FF5-A2E4-51D89C8F3421}"/>
              </a:ext>
            </a:extLst>
          </p:cNvPr>
          <p:cNvSpPr txBox="1"/>
          <p:nvPr/>
        </p:nvSpPr>
        <p:spPr>
          <a:xfrm>
            <a:off x="1564530" y="4863657"/>
            <a:ext cx="654172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디버그 레벨의 로그 확인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환경변수 수정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ECS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 </a:t>
            </a:r>
            <a:r>
              <a:rPr lang="ko-KR" altLang="en-US" sz="2800" dirty="0" err="1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재배포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API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키 유효성 검사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7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E105-0760-69F8-E058-E593B7D5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A8C762-D482-3677-3689-36BDC0DC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29" y="5267586"/>
            <a:ext cx="10126061" cy="24611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44156E-AEDD-AED3-7769-A2907565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63" y="5237628"/>
            <a:ext cx="10139027" cy="24715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1F783-2E21-09AF-A558-DEB710A09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F4557751-53B3-2527-1808-0E401CD42A1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시행착오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D93905-84E7-EE25-600C-AE97BA5F49A5}"/>
              </a:ext>
            </a:extLst>
          </p:cNvPr>
          <p:cNvSpPr/>
          <p:nvPr/>
        </p:nvSpPr>
        <p:spPr>
          <a:xfrm>
            <a:off x="1052508" y="2891474"/>
            <a:ext cx="2725742" cy="15516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346E-5138-04A2-E486-146B467CE5EC}"/>
              </a:ext>
            </a:extLst>
          </p:cNvPr>
          <p:cNvSpPr txBox="1"/>
          <p:nvPr/>
        </p:nvSpPr>
        <p:spPr>
          <a:xfrm>
            <a:off x="1143094" y="2495336"/>
            <a:ext cx="294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C8C9D-FF3A-0545-82B4-BE421EC98334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88E8B-3EE4-0FF5-A2E4-51D89C8F3421}"/>
              </a:ext>
            </a:extLst>
          </p:cNvPr>
          <p:cNvSpPr txBox="1"/>
          <p:nvPr/>
        </p:nvSpPr>
        <p:spPr>
          <a:xfrm>
            <a:off x="5873140" y="3570227"/>
            <a:ext cx="654172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사이드카 방식의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agent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설치 시</a:t>
            </a:r>
            <a:endParaRPr lang="en-US" altLang="ko-KR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태스크 정의 </a:t>
            </a: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-&gt;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추가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컨테이너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1EEAEC-4139-5D04-5D62-3783EAFA6B21}"/>
              </a:ext>
            </a:extLst>
          </p:cNvPr>
          <p:cNvSpPr txBox="1"/>
          <p:nvPr/>
        </p:nvSpPr>
        <p:spPr>
          <a:xfrm>
            <a:off x="10058399" y="8441155"/>
            <a:ext cx="42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US1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계정에 해당하는 기본값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07174E-C53A-6EC0-5045-B2A7735959FA}"/>
              </a:ext>
            </a:extLst>
          </p:cNvPr>
          <p:cNvCxnSpPr>
            <a:cxnSpLocks/>
          </p:cNvCxnSpPr>
          <p:nvPr/>
        </p:nvCxnSpPr>
        <p:spPr>
          <a:xfrm>
            <a:off x="11545293" y="7647277"/>
            <a:ext cx="0" cy="658523"/>
          </a:xfrm>
          <a:prstGeom prst="line">
            <a:avLst/>
          </a:prstGeom>
          <a:ln w="57150">
            <a:solidFill>
              <a:srgbClr val="8C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31B2FF-7EA7-A56F-0BF2-BE1651A870DF}"/>
              </a:ext>
            </a:extLst>
          </p:cNvPr>
          <p:cNvSpPr/>
          <p:nvPr/>
        </p:nvSpPr>
        <p:spPr>
          <a:xfrm>
            <a:off x="10058400" y="7050257"/>
            <a:ext cx="2807669" cy="616635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F65574B-2A04-B566-5C4A-E30402FB5E47}"/>
              </a:ext>
            </a:extLst>
          </p:cNvPr>
          <p:cNvSpPr/>
          <p:nvPr/>
        </p:nvSpPr>
        <p:spPr>
          <a:xfrm>
            <a:off x="11430993" y="8144878"/>
            <a:ext cx="228600" cy="228600"/>
          </a:xfrm>
          <a:prstGeom prst="ellipse">
            <a:avLst/>
          </a:prstGeom>
          <a:solidFill>
            <a:srgbClr val="8C4FFF"/>
          </a:solidFill>
          <a:ln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126C33-3086-F0B1-E416-D7369E9DFD9F}"/>
              </a:ext>
            </a:extLst>
          </p:cNvPr>
          <p:cNvSpPr txBox="1"/>
          <p:nvPr/>
        </p:nvSpPr>
        <p:spPr>
          <a:xfrm>
            <a:off x="10058398" y="8441154"/>
            <a:ext cx="42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US5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계정에 해당하는 값</a:t>
            </a:r>
          </a:p>
        </p:txBody>
      </p:sp>
    </p:spTree>
    <p:extLst>
      <p:ext uri="{BB962C8B-B14F-4D97-AF65-F5344CB8AC3E}">
        <p14:creationId xmlns:p14="http://schemas.microsoft.com/office/powerpoint/2010/main" val="9832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26" y="3826272"/>
            <a:ext cx="12556719" cy="5068467"/>
          </a:xfrm>
          <a:prstGeom prst="rect">
            <a:avLst/>
          </a:prstGeom>
        </p:spPr>
      </p:pic>
      <p:sp>
        <p:nvSpPr>
          <p:cNvPr id="5" name="사각형: 둥근 모서리 21">
            <a:extLst>
              <a:ext uri="{FF2B5EF4-FFF2-40B4-BE49-F238E27FC236}">
                <a16:creationId xmlns:a16="http://schemas.microsoft.com/office/drawing/2014/main" id="{8031B2FF-7EA7-A56F-0BF2-BE1651A870DF}"/>
              </a:ext>
            </a:extLst>
          </p:cNvPr>
          <p:cNvSpPr/>
          <p:nvPr/>
        </p:nvSpPr>
        <p:spPr>
          <a:xfrm>
            <a:off x="12612094" y="5008833"/>
            <a:ext cx="1150206" cy="2360155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21">
            <a:extLst>
              <a:ext uri="{FF2B5EF4-FFF2-40B4-BE49-F238E27FC236}">
                <a16:creationId xmlns:a16="http://schemas.microsoft.com/office/drawing/2014/main" id="{8031B2FF-7EA7-A56F-0BF2-BE1651A870DF}"/>
              </a:ext>
            </a:extLst>
          </p:cNvPr>
          <p:cNvSpPr/>
          <p:nvPr/>
        </p:nvSpPr>
        <p:spPr>
          <a:xfrm>
            <a:off x="6843362" y="7368988"/>
            <a:ext cx="4216887" cy="374475"/>
          </a:xfrm>
          <a:prstGeom prst="roundRect">
            <a:avLst>
              <a:gd name="adj" fmla="val 6799"/>
            </a:avLst>
          </a:prstGeom>
          <a:noFill/>
          <a:ln w="5715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F4557751-53B3-2527-1808-0E401CD42A1B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시행착오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D93905-84E7-EE25-600C-AE97BA5F49A5}"/>
              </a:ext>
            </a:extLst>
          </p:cNvPr>
          <p:cNvSpPr/>
          <p:nvPr/>
        </p:nvSpPr>
        <p:spPr>
          <a:xfrm>
            <a:off x="1052508" y="2891474"/>
            <a:ext cx="2725742" cy="155167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2346E-5138-04A2-E486-146B467CE5EC}"/>
              </a:ext>
            </a:extLst>
          </p:cNvPr>
          <p:cNvSpPr txBox="1"/>
          <p:nvPr/>
        </p:nvSpPr>
        <p:spPr>
          <a:xfrm>
            <a:off x="1143094" y="2495336"/>
            <a:ext cx="294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Datadog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8C9D-FF3A-0545-82B4-BE421EC98334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3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0037F-032E-D981-B293-D602EFB3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E85451A6-A680-8B63-7030-F2372FCE889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후기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1C74B-43E4-580A-892B-17468BD44219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0C89DD4-982F-9827-06E0-7172E114A4C3}"/>
              </a:ext>
            </a:extLst>
          </p:cNvPr>
          <p:cNvSpPr txBox="1"/>
          <p:nvPr/>
        </p:nvSpPr>
        <p:spPr>
          <a:xfrm>
            <a:off x="12423599" y="2934261"/>
            <a:ext cx="488656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https://olive0-druwa.com</a:t>
            </a:r>
            <a:endParaRPr lang="ko-KR" altLang="en-US" sz="9600" dirty="0">
              <a:solidFill>
                <a:schemeClr val="bg1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732" y="4274127"/>
            <a:ext cx="6368768" cy="394258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D92A12-CAC0-BF73-A8B9-4319944EE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139" y="4274127"/>
            <a:ext cx="6332022" cy="3942580"/>
          </a:xfrm>
          <a:prstGeom prst="rect">
            <a:avLst/>
          </a:prstGeom>
          <a:ln w="38100">
            <a:solidFill>
              <a:srgbClr val="8C4FF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FEAE7-6C62-42F1-5B17-F1EC47B8096E}"/>
              </a:ext>
            </a:extLst>
          </p:cNvPr>
          <p:cNvSpPr txBox="1"/>
          <p:nvPr/>
        </p:nvSpPr>
        <p:spPr>
          <a:xfrm>
            <a:off x="2335150" y="3237637"/>
            <a:ext cx="5842000" cy="64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8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CGV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인프라 개선 경험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73EFB-6F91-28B7-D7F7-26C206E73D73}"/>
              </a:ext>
            </a:extLst>
          </p:cNvPr>
          <p:cNvSpPr txBox="1"/>
          <p:nvPr/>
        </p:nvSpPr>
        <p:spPr>
          <a:xfrm>
            <a:off x="10087116" y="3237637"/>
            <a:ext cx="5842000" cy="64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O’CLOUD </a:t>
            </a:r>
            <a:r>
              <a:rPr lang="ko-KR" altLang="en-US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사업</a:t>
            </a:r>
          </a:p>
        </p:txBody>
      </p:sp>
    </p:spTree>
    <p:extLst>
      <p:ext uri="{BB962C8B-B14F-4D97-AF65-F5344CB8AC3E}">
        <p14:creationId xmlns:p14="http://schemas.microsoft.com/office/powerpoint/2010/main" val="16647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8242" y="3494751"/>
            <a:ext cx="5238595" cy="42210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8770"/>
              </a:lnSpc>
            </a:pPr>
            <a:r>
              <a:rPr lang="ko-KR" altLang="en-US" sz="9600">
                <a:solidFill>
                  <a:srgbClr val="FFFFFF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Q&amp;A</a:t>
            </a:r>
            <a:endParaRPr lang="en-US" sz="9600" b="0" i="0" u="none" strike="noStrike">
              <a:solidFill>
                <a:srgbClr val="FFFFFF"/>
              </a:solidFill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DA0168B-54AA-D04C-AF04-4586C54CC17D}"/>
              </a:ext>
            </a:extLst>
          </p:cNvPr>
          <p:cNvSpPr txBox="1"/>
          <p:nvPr/>
        </p:nvSpPr>
        <p:spPr>
          <a:xfrm>
            <a:off x="755042" y="1134782"/>
            <a:ext cx="406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78450"/>
              </a:lnSpc>
            </a:pPr>
            <a:r>
              <a:rPr lang="en-US" altLang="ko-KR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2024 </a:t>
            </a:r>
            <a:r>
              <a:rPr lang="ko-KR" altLang="en-US" sz="2000" b="1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하반기 신입 공채</a:t>
            </a:r>
            <a:endParaRPr lang="en-US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CF30CD-C8E3-9CAB-0DAA-D1500F879982}"/>
              </a:ext>
            </a:extLst>
          </p:cNvPr>
          <p:cNvSpPr txBox="1"/>
          <p:nvPr/>
        </p:nvSpPr>
        <p:spPr>
          <a:xfrm>
            <a:off x="7777745" y="1152743"/>
            <a:ext cx="198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78450"/>
              </a:lnSpc>
            </a:pPr>
            <a:r>
              <a:rPr lang="ko-KR" altLang="en-US" sz="2000" spc="-100" dirty="0">
                <a:solidFill>
                  <a:srgbClr val="FFFFFF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인턴십 발표</a:t>
            </a:r>
            <a:endParaRPr lang="ko-KR" sz="2000" b="0" i="0" u="none" strike="noStrike" spc="-100" dirty="0">
              <a:solidFill>
                <a:srgbClr val="FFFFFF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08BAEA1-7E93-D494-5F99-81FE8F51C1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4457700" y="1282700"/>
            <a:ext cx="2946400" cy="1016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76D7AA9-BA9F-1E6C-C0F3-9CE8D928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10895340" y="1282700"/>
            <a:ext cx="2946400" cy="101600"/>
          </a:xfrm>
          <a:prstGeom prst="rect">
            <a:avLst/>
          </a:prstGeom>
        </p:spPr>
      </p:pic>
      <p:pic>
        <p:nvPicPr>
          <p:cNvPr id="7" name="Graphic 10">
            <a:extLst>
              <a:ext uri="{FF2B5EF4-FFF2-40B4-BE49-F238E27FC236}">
                <a16:creationId xmlns:a16="http://schemas.microsoft.com/office/drawing/2014/main" id="{5BA230F5-14C0-8C6A-D476-015B4338A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1002" y="983277"/>
            <a:ext cx="2329441" cy="5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2EFC87-214C-99BD-AC9F-E2200DE8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F7849627-303A-F7EE-E6C6-38B5C02A55D6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향후 계획</a:t>
            </a:r>
            <a:endParaRPr lang="ko-KR" altLang="en-US" b="1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FE3C5-FB3D-DAF6-F75A-A1F03260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04" y="4947519"/>
            <a:ext cx="2036791" cy="2036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07F58-B3AF-263F-4D88-BEEEBBD1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829" y="4947518"/>
            <a:ext cx="2036791" cy="203679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052508" y="2891474"/>
            <a:ext cx="7137308" cy="155371"/>
          </a:xfrm>
          <a:prstGeom prst="roundRect">
            <a:avLst/>
          </a:prstGeom>
          <a:solidFill>
            <a:srgbClr val="E4D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16CD6-712C-32D8-31A3-DB410AFDA14F}"/>
              </a:ext>
            </a:extLst>
          </p:cNvPr>
          <p:cNvSpPr txBox="1"/>
          <p:nvPr/>
        </p:nvSpPr>
        <p:spPr>
          <a:xfrm>
            <a:off x="1143093" y="2495335"/>
            <a:ext cx="713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Lifecycle Policy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활용한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로그 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980B9-2824-8FED-ADF2-3F8A49CBEC5B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</a:t>
            </a:r>
            <a:r>
              <a:rPr lang="en-US" altLang="ko-KR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6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마무리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38BFE-762D-8929-F891-7D9D6447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396" y="4947520"/>
            <a:ext cx="2036791" cy="2036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BAB3A-97B4-3D56-EF33-4E805A6BB81E}"/>
              </a:ext>
            </a:extLst>
          </p:cNvPr>
          <p:cNvSpPr txBox="1"/>
          <p:nvPr/>
        </p:nvSpPr>
        <p:spPr>
          <a:xfrm>
            <a:off x="3286326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Cloudwatch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3DBE0-C1A5-6CB5-3041-FC3A25ED81C6}"/>
              </a:ext>
            </a:extLst>
          </p:cNvPr>
          <p:cNvSpPr txBox="1"/>
          <p:nvPr/>
        </p:nvSpPr>
        <p:spPr>
          <a:xfrm>
            <a:off x="8825205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41F35-37F9-3FBE-97A1-F4EA10955186}"/>
              </a:ext>
            </a:extLst>
          </p:cNvPr>
          <p:cNvSpPr txBox="1"/>
          <p:nvPr/>
        </p:nvSpPr>
        <p:spPr>
          <a:xfrm>
            <a:off x="12742196" y="6906745"/>
            <a:ext cx="299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S3 Glacier</a:t>
            </a:r>
            <a:endParaRPr lang="ko-KR" altLang="en-US" sz="32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5F142-80FB-643B-BFC4-429981D2E6CA}"/>
              </a:ext>
            </a:extLst>
          </p:cNvPr>
          <p:cNvSpPr txBox="1"/>
          <p:nvPr/>
        </p:nvSpPr>
        <p:spPr>
          <a:xfrm>
            <a:off x="6081291" y="5404788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 month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273A4-FAAF-B73B-AFFF-C51FCF1D8C86}"/>
              </a:ext>
            </a:extLst>
          </p:cNvPr>
          <p:cNvSpPr txBox="1"/>
          <p:nvPr/>
        </p:nvSpPr>
        <p:spPr>
          <a:xfrm>
            <a:off x="10734248" y="5378183"/>
            <a:ext cx="15492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1 year</a:t>
            </a:r>
            <a:endParaRPr lang="ko-KR" altLang="en-US" sz="2800" b="1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3CF938-E03C-7904-F4B5-2E9EB9648F33}"/>
              </a:ext>
            </a:extLst>
          </p:cNvPr>
          <p:cNvCxnSpPr>
            <a:cxnSpLocks/>
          </p:cNvCxnSpPr>
          <p:nvPr/>
        </p:nvCxnSpPr>
        <p:spPr>
          <a:xfrm>
            <a:off x="10337443" y="6075404"/>
            <a:ext cx="23428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840857-F78A-7CBB-85EF-B9623C20CD73}"/>
              </a:ext>
            </a:extLst>
          </p:cNvPr>
          <p:cNvCxnSpPr>
            <a:cxnSpLocks/>
          </p:cNvCxnSpPr>
          <p:nvPr/>
        </p:nvCxnSpPr>
        <p:spPr>
          <a:xfrm>
            <a:off x="5674035" y="6075404"/>
            <a:ext cx="23428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F55E-A601-A6E1-8B9B-8827B35D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9067-06BF-295B-77FB-8331A6AB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제목 6">
            <a:extLst>
              <a:ext uri="{FF2B5EF4-FFF2-40B4-BE49-F238E27FC236}">
                <a16:creationId xmlns:a16="http://schemas.microsoft.com/office/drawing/2014/main" id="{5E0CF22B-49C7-B0B4-68C3-B87B75559311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ECS + FARGATE</a:t>
            </a:r>
            <a:endParaRPr lang="ko-KR" altLang="en-US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01" y="3985120"/>
            <a:ext cx="2112137" cy="2112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437" y="3964790"/>
            <a:ext cx="2152796" cy="21527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02000" y="3400314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FARGATE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51796" y="3400314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ED7100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Arial" panose="020B0604020202020204" pitchFamily="34" charset="0"/>
              </a:rPr>
              <a:t>EC2</a:t>
            </a:r>
            <a:endParaRPr lang="ko-KR" altLang="en-US" sz="4000" b="1" dirty="0">
              <a:solidFill>
                <a:srgbClr val="ED7100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8741187" y="4640992"/>
            <a:ext cx="1107831" cy="1135793"/>
          </a:xfrm>
          <a:prstGeom prst="chevron">
            <a:avLst>
              <a:gd name="adj" fmla="val 76573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FA442-11DD-BE42-C480-E64E40836871}"/>
              </a:ext>
            </a:extLst>
          </p:cNvPr>
          <p:cNvSpPr txBox="1"/>
          <p:nvPr/>
        </p:nvSpPr>
        <p:spPr>
          <a:xfrm>
            <a:off x="15245351" y="1177674"/>
            <a:ext cx="2111623" cy="351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19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  <a:endParaRPr lang="ko-KR" altLang="en-US" sz="1900" b="0" i="0" u="none" strike="noStrike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88E8B-3EE4-0FF5-A2E4-51D89C8F3421}"/>
              </a:ext>
            </a:extLst>
          </p:cNvPr>
          <p:cNvSpPr txBox="1"/>
          <p:nvPr/>
        </p:nvSpPr>
        <p:spPr>
          <a:xfrm>
            <a:off x="3333140" y="6522748"/>
            <a:ext cx="6541720" cy="125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스케일링의 유연함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낮은 관리 복잡도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88E8B-3EE4-0FF5-A2E4-51D89C8F3421}"/>
              </a:ext>
            </a:extLst>
          </p:cNvPr>
          <p:cNvSpPr txBox="1"/>
          <p:nvPr/>
        </p:nvSpPr>
        <p:spPr>
          <a:xfrm>
            <a:off x="11651796" y="6522748"/>
            <a:ext cx="654172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대규모 워크로드에 이점</a:t>
            </a:r>
            <a:endParaRPr lang="en-US" altLang="ko-KR" sz="2800" dirty="0" smtClean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8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• 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세부 </a:t>
            </a:r>
            <a:r>
              <a:rPr lang="ko-KR" altLang="en-US" sz="2800" dirty="0" err="1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보안설정이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필</a:t>
            </a:r>
            <a:r>
              <a:rPr lang="ko-KR" altLang="en-US" sz="2800" dirty="0" smtClean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요</a:t>
            </a:r>
            <a:endParaRPr lang="ko-KR" altLang="en-US" sz="28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86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6AEE4AFD-0302-C0D1-42EE-EF5C11AC705F}"/>
              </a:ext>
            </a:extLst>
          </p:cNvPr>
          <p:cNvSpPr/>
          <p:nvPr/>
        </p:nvSpPr>
        <p:spPr>
          <a:xfrm>
            <a:off x="1071520" y="3373498"/>
            <a:ext cx="6788316" cy="1442950"/>
          </a:xfrm>
          <a:prstGeom prst="round1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80F5CA-B088-2335-7C23-570F2DA38D53}"/>
              </a:ext>
            </a:extLst>
          </p:cNvPr>
          <p:cNvSpPr/>
          <p:nvPr/>
        </p:nvSpPr>
        <p:spPr>
          <a:xfrm>
            <a:off x="1460373" y="4152083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729" y="2869879"/>
            <a:ext cx="2311400" cy="2374900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2356BBD-7FEC-73FC-18B8-FABD8FB806C5}"/>
              </a:ext>
            </a:extLst>
          </p:cNvPr>
          <p:cNvSpPr txBox="1"/>
          <p:nvPr/>
        </p:nvSpPr>
        <p:spPr>
          <a:xfrm>
            <a:off x="3508444" y="37950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기획 과정</a:t>
            </a:r>
            <a:endParaRPr lang="en-US" altLang="ko-KR" sz="5400" dirty="0">
              <a:solidFill>
                <a:srgbClr val="595959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70086AC6-527B-2BF7-BA08-E8DAB72BB696}"/>
              </a:ext>
            </a:extLst>
          </p:cNvPr>
          <p:cNvSpPr txBox="1"/>
          <p:nvPr/>
        </p:nvSpPr>
        <p:spPr>
          <a:xfrm>
            <a:off x="10359427" y="286360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04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37175773-1CC3-E87E-1E23-176529D850EB}"/>
              </a:ext>
            </a:extLst>
          </p:cNvPr>
          <p:cNvSpPr txBox="1"/>
          <p:nvPr/>
        </p:nvSpPr>
        <p:spPr>
          <a:xfrm>
            <a:off x="12898450" y="3788744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모니터링</a:t>
            </a: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/</a:t>
            </a: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보안</a:t>
            </a:r>
            <a:endParaRPr lang="ko-KR" altLang="en-US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0054F184-AAF5-B37F-C09C-B4389DC90259}"/>
              </a:ext>
            </a:extLst>
          </p:cNvPr>
          <p:cNvSpPr txBox="1"/>
          <p:nvPr/>
        </p:nvSpPr>
        <p:spPr>
          <a:xfrm>
            <a:off x="10336321" y="4692472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05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01F8B69E-D63F-B66A-715E-E23D567E3210}"/>
              </a:ext>
            </a:extLst>
          </p:cNvPr>
          <p:cNvSpPr txBox="1"/>
          <p:nvPr/>
        </p:nvSpPr>
        <p:spPr>
          <a:xfrm>
            <a:off x="12908583" y="5618688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비용 분석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338726-71D8-F027-DD3D-CC1C3EBDC439}"/>
              </a:ext>
            </a:extLst>
          </p:cNvPr>
          <p:cNvSpPr/>
          <p:nvPr/>
        </p:nvSpPr>
        <p:spPr>
          <a:xfrm>
            <a:off x="1504426" y="5974454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1FBE0FB-574E-7FD9-F384-D04ECE9210CB}"/>
              </a:ext>
            </a:extLst>
          </p:cNvPr>
          <p:cNvSpPr txBox="1"/>
          <p:nvPr/>
        </p:nvSpPr>
        <p:spPr>
          <a:xfrm>
            <a:off x="1063207" y="4709210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4692A37-F72D-18AF-CDC6-1A004573F5E0}"/>
              </a:ext>
            </a:extLst>
          </p:cNvPr>
          <p:cNvSpPr txBox="1"/>
          <p:nvPr/>
        </p:nvSpPr>
        <p:spPr>
          <a:xfrm>
            <a:off x="3508443" y="5631423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ko-KR" altLang="en-US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주요 아키텍처</a:t>
            </a:r>
            <a:endParaRPr lang="en-US" altLang="ko-KR" sz="5400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0157C59D-6442-A651-658D-3B86E2B6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3504" y="5467250"/>
            <a:ext cx="5505260" cy="1076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F71397F-B561-BF58-A238-D07DD954AC6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5BED7DF-2130-BA70-3F38-8AB667919064}"/>
              </a:ext>
            </a:extLst>
          </p:cNvPr>
          <p:cNvSpPr txBox="1"/>
          <p:nvPr/>
        </p:nvSpPr>
        <p:spPr>
          <a:xfrm>
            <a:off x="10344314" y="6515665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06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82675C5-6466-11A1-431D-9E4CEACE15BD}"/>
              </a:ext>
            </a:extLst>
          </p:cNvPr>
          <p:cNvSpPr txBox="1"/>
          <p:nvPr/>
        </p:nvSpPr>
        <p:spPr>
          <a:xfrm>
            <a:off x="12916576" y="7441881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7029"/>
              </a:lnSpc>
            </a:pPr>
            <a:r>
              <a:rPr lang="ko-KR" altLang="en-US" sz="5400" b="0" i="0" u="none" strike="noStrike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마무리</a:t>
            </a:r>
            <a:endParaRPr lang="ko-KR" sz="54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3F2F5-5B28-6F7C-9972-A77E7729A86D}"/>
              </a:ext>
            </a:extLst>
          </p:cNvPr>
          <p:cNvSpPr/>
          <p:nvPr/>
        </p:nvSpPr>
        <p:spPr>
          <a:xfrm>
            <a:off x="1512419" y="7797647"/>
            <a:ext cx="1379175" cy="319862"/>
          </a:xfrm>
          <a:prstGeom prst="rect">
            <a:avLst/>
          </a:prstGeom>
          <a:solidFill>
            <a:srgbClr val="775E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74D013-253F-6A7B-59E5-1C9A7473903B}"/>
              </a:ext>
            </a:extLst>
          </p:cNvPr>
          <p:cNvSpPr txBox="1"/>
          <p:nvPr/>
        </p:nvSpPr>
        <p:spPr>
          <a:xfrm>
            <a:off x="1071200" y="6532403"/>
            <a:ext cx="23114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sz="72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</a:t>
            </a:r>
            <a:endParaRPr lang="en-US" sz="7200" b="0" i="0" u="none" strike="noStrike" dirty="0">
              <a:solidFill>
                <a:srgbClr val="8B76F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ABA148C-5796-F88C-01F1-FB861A21353E}"/>
              </a:ext>
            </a:extLst>
          </p:cNvPr>
          <p:cNvSpPr txBox="1"/>
          <p:nvPr/>
        </p:nvSpPr>
        <p:spPr>
          <a:xfrm>
            <a:off x="3516436" y="7454616"/>
            <a:ext cx="4343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7029"/>
              </a:lnSpc>
            </a:pPr>
            <a:r>
              <a:rPr lang="en-US" altLang="ko-KR" sz="5400" dirty="0">
                <a:solidFill>
                  <a:srgbClr val="8B76F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Calibri"/>
              </a:rPr>
              <a:t>CICD</a:t>
            </a:r>
          </a:p>
        </p:txBody>
      </p:sp>
      <p:pic>
        <p:nvPicPr>
          <p:cNvPr id="19" name="Graphic 10">
            <a:extLst>
              <a:ext uri="{FF2B5EF4-FFF2-40B4-BE49-F238E27FC236}">
                <a16:creationId xmlns:a16="http://schemas.microsoft.com/office/drawing/2014/main" id="{7E4511B5-FAB8-4261-3B0F-6E088434B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21" y="9496670"/>
            <a:ext cx="1796464" cy="4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86840" y="2804160"/>
            <a:ext cx="1584617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올리브 시네마는 전 세계적으로 영화관을 운영하는 글로벌 체인으로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고객들에게 최고의 영화 경험을 제공하는 것을 목표로 하고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하지만 최근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개봉일이나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대규모 이벤트가 있는 날이면 급격히 증가하는 트래픽으로 인해 웹사이트와 앱에서 응답 속도가 느려지거나 서버 과부하가 발생해 고객 불만이 높아지는 상황이 반복되고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또한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 데이터를 충분히 활용하지 못해 개인화된 서비스 제공에 어려움을 겪고 있으며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지역별로 최적화되지 않은 콘텐츠 배포로 인해 글로벌 사용자의 만족도가 떨어지고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문제를 해결하고자 올리브 시네마는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클라우드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기반의 혁신적인 예매 플랫폼을 구축하려고 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목표는 고객들에게 글로벌 사용자들에게 안정적이고 빠른 서비스를 보장하며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 효율성을 극대화하는 것입니다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영화가 개봉하는 날처럼 트래픽이 급격히 증가할 경우를 대비해서 웹 애플리케이션과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백엔드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시스템을 설계하고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자동으로 확장할 수 있는 구조를 도입합니다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예매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결제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 관리와 같은 각 기능을 유연하게 설계하고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트래픽이 늘어날 때 필요한 리소스를 추가할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설계는 단순히 서버 과부하를 방지하는 데 그치지 않고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어떤 상황에서도 빠르고 안정적인 예매 서비스를 이용할 수 있도록 보장합니다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좌석 예약과 결제 처리는 빠른 응답 속도를 제공합니다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좌석을 선택하고 결제 요청을 보내면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예약 정보는 실시간으로 업데이트되며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고객은 결제가 완료된 후 확인 메시지를 받아볼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이러한 비동기 방식은 시스템 전체의 응답 속도를 높이고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동시에 결제와 예약 과정에서 발생할 수 있는 오류를 최소화합니다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글로벌 사용자를 위해 정적 콘텐츠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영화 포스터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예고편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이벤트 배너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는 전 세계적으로 분산된 네트워크를 통해 빠르게 제공됩니다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고객은 자신이 위치한 지역에서 최적화된 서버를 통해 콘텐츠를 전달받아 대기 시간을 크게 줄일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운영팀은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실시간 예매 데이터를 활용해 서비스 상태를 모니터링하고 마케팅 전략을 최적화할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예매 데이터를 실시간으로 수집하고 이를 분석 가능한 형태로 저장하여 인기 영화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시간대별 예매 패턴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지역별 트래픽 데이터를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시각화합니다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이를 통해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운영팀은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실시간으로 데이터를 확인하고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영화에 추가 프로모션을 적용하거나 특정 시간대에 대한 추가 리소스 배포를 결정할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강화된 모니터링 시스템도 새로운 플랫폼의 핵심 요소 중 하나입니다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리소스를 실시간으로 추적하고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애플리케이션 성능과 트래픽 상태를 통합적으로 관리합니다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만약 이상 상황이 발생하면 자동 알림이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운영팀에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전송되어 즉각적인 대응이 가능하도록 설계됩니다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예를 들어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블록버스터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영화가 개봉하는 날에는 미리 설정된 확장 규칙이 발동되어 필요한 리소스가 자동으로 배포됩니다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영화 포스터와 예고편은 전 세계적으로 분산된 네트워크를 통해 빠르게 제공되고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고객에게 푸시 알림으로 맞춤형 프로모션을 보냅니다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고객이 영화와 좌석을 선택하면 예약 정보가 실시간으로 업데이트되고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결제 완료 후에는 확인 메시지가 전송됩니다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이벤트가 종료된 후에는 추가로 배포된 리소스가 자동으로 축소되어 비용을 절감합니다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저장된 데이터를 분석해 다음 이벤트를 위한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인사이트를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도출함으로써 지속적으로 서비스를 개선할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새로운 플랫폼은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AI,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컨테이너 기반 설계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 err="1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서버리스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아키텍처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글로벌 콘텐츠 배포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실시간 데이터 분석 등 고도화된 기술을 통해 제공되어 올리브 시네마가 글로벌 영화 예매 시장에서 디지털 리더로 자리 잡을 수 있도록 지원합니다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고객은 더 개인화된 추천과 빠른 서비스를 통해 최상의 예매 경험을 누릴 수 있으며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올리브 시네마는 강화된 운영 효율성으로 비용을 절감하면서도 글로벌 확장을 이어갈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90264" y="2653010"/>
            <a:ext cx="15952856" cy="6001643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r>
              <a:rPr lang="ko-KR" altLang="en-US" sz="48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글로벌 영화 예매 플랫폼 혁신을 위한</a:t>
            </a:r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r>
              <a:rPr lang="ko-KR" altLang="en-US" sz="4800" dirty="0" err="1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클라우드</a:t>
            </a:r>
            <a:r>
              <a:rPr lang="ko-KR" altLang="en-US" sz="48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아키텍처 설계</a:t>
            </a:r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en-US" altLang="ko-KR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  <a:p>
            <a:pPr algn="ctr"/>
            <a:endParaRPr lang="ko-KR" altLang="en-US" sz="48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21E0DF-B12E-0DCD-3C7F-9AD4264E1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71A3603-049C-F0C3-9AF0-4F523937AAB7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C489C801-5755-F990-048A-78109D0003A4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프로젝트 진행 과정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52797" y="2666153"/>
            <a:ext cx="16139160" cy="67085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03246" y="3108437"/>
            <a:ext cx="7272903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303246" y="3603039"/>
            <a:ext cx="6109526" cy="19060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66692" y="2833081"/>
            <a:ext cx="8342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최근</a:t>
            </a:r>
            <a:r>
              <a:rPr lang="en-US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인기 영화 </a:t>
            </a:r>
            <a:r>
              <a:rPr lang="ko-KR" altLang="ko-KR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개봉일이나</a:t>
            </a:r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대규모 이벤트가 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ko-KR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있는 날이면 급격히 증가하는 트래픽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966823" y="4678097"/>
            <a:ext cx="4898886" cy="2057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966823" y="4444691"/>
            <a:ext cx="4898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자동으로 확장할 수 있는 구조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004834" y="4846846"/>
            <a:ext cx="2079486" cy="2280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04835" y="4613441"/>
            <a:ext cx="317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비동기 방식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44474" y="5291791"/>
            <a:ext cx="5049739" cy="232859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44474" y="5058386"/>
            <a:ext cx="55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 세계적으로 분산된 네트워크</a:t>
            </a:r>
            <a:endParaRPr lang="ko-KR" altLang="en-US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23496" y="6460911"/>
            <a:ext cx="3969246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23496" y="6227505"/>
            <a:ext cx="4121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강화된 모니터링 시스템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112526" y="6457575"/>
            <a:ext cx="3654342" cy="21204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093781" y="6964037"/>
            <a:ext cx="4477302" cy="20871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978" y="6206474"/>
            <a:ext cx="6541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이상 상황이 발생하면 </a:t>
            </a:r>
            <a:endParaRPr lang="en-US" altLang="ko-KR" sz="32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자동 알림이 </a:t>
            </a:r>
            <a:r>
              <a:rPr lang="ko-KR" altLang="en-US" sz="32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운영팀에</a:t>
            </a:r>
            <a:r>
              <a:rPr lang="ko-KR" altLang="en-US" sz="32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29808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8" grpId="0" animBg="1"/>
      <p:bldP spid="16" grpId="0" animBg="1"/>
      <p:bldP spid="17" grpId="0" animBg="1"/>
      <p:bldP spid="13" grpId="0"/>
      <p:bldP spid="19" grpId="0" animBg="1"/>
      <p:bldP spid="21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5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D5FD9D-F2BC-B360-59ED-6B514997F399}"/>
              </a:ext>
            </a:extLst>
          </p:cNvPr>
          <p:cNvSpPr/>
          <p:nvPr/>
        </p:nvSpPr>
        <p:spPr>
          <a:xfrm>
            <a:off x="4775200" y="6498839"/>
            <a:ext cx="2264229" cy="2902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1240C-49CC-E08D-B275-D47C00DC5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273096-6B93-EB58-1209-F8ED3CE7F1A2}"/>
              </a:ext>
            </a:extLst>
          </p:cNvPr>
          <p:cNvSpPr txBox="1"/>
          <p:nvPr/>
        </p:nvSpPr>
        <p:spPr>
          <a:xfrm>
            <a:off x="2072681" y="4458175"/>
            <a:ext cx="8612626" cy="23309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CGV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의 </a:t>
            </a: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ICECON 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사업</a:t>
            </a:r>
            <a:endParaRPr lang="en-US" altLang="ko-KR" sz="3600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</a:t>
            </a:r>
            <a:r>
              <a:rPr lang="ko-KR" altLang="en-US" sz="3600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얼터콘텐츠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상영을 통한 </a:t>
            </a:r>
            <a:r>
              <a:rPr lang="ko-KR" altLang="en-US" sz="3600" dirty="0" err="1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팬덤형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소비자 증가</a:t>
            </a:r>
            <a:endParaRPr lang="en-US" altLang="ko-KR" sz="3600" dirty="0">
              <a:solidFill>
                <a:srgbClr val="595959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# </a:t>
            </a:r>
            <a:r>
              <a:rPr lang="ko-KR" altLang="en-US" sz="36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예매 오픈 시 트래픽 집중</a:t>
            </a:r>
            <a:endParaRPr lang="ko-KR" altLang="en-US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AB7277CC-1B72-7EC6-A343-7FC739A8ECC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ADFCE53-8DC4-24DD-E596-AD15836AB39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5418B3-7071-E50A-286D-8DB011E2D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79699" y="3699481"/>
            <a:ext cx="4140610" cy="414061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F9176104-7796-7FEE-C120-05A481F821DB}"/>
              </a:ext>
            </a:extLst>
          </p:cNvPr>
          <p:cNvSpPr txBox="1"/>
          <p:nvPr/>
        </p:nvSpPr>
        <p:spPr>
          <a:xfrm>
            <a:off x="12074667" y="7840091"/>
            <a:ext cx="7270955" cy="9689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24.10</a:t>
            </a:r>
            <a:r>
              <a:rPr lang="ko-KR" altLang="en-US" sz="2000" dirty="0">
                <a:solidFill>
                  <a:srgbClr val="595959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Calibri"/>
              </a:rPr>
              <a:t> 개봉 하이라이트 콘서트 영화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4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37481F-7B27-E5BB-1B85-5A2FE36A0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제목 6">
            <a:extLst>
              <a:ext uri="{FF2B5EF4-FFF2-40B4-BE49-F238E27FC236}">
                <a16:creationId xmlns:a16="http://schemas.microsoft.com/office/drawing/2014/main" id="{736C3DD9-77B7-85D6-349B-25D0C31EF85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시나리오 기획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E16B-357B-C259-BED4-023F9D73C142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F77D0B8D-4380-6E86-2198-8466C73FC16E}"/>
              </a:ext>
            </a:extLst>
          </p:cNvPr>
          <p:cNvSpPr/>
          <p:nvPr/>
        </p:nvSpPr>
        <p:spPr>
          <a:xfrm rot="9414251">
            <a:off x="8224162" y="6949692"/>
            <a:ext cx="2129354" cy="543789"/>
          </a:xfrm>
          <a:prstGeom prst="leftArrow">
            <a:avLst/>
          </a:prstGeom>
          <a:solidFill>
            <a:srgbClr val="775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44991-ED4B-267A-097B-2B05819E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46" y="3377927"/>
            <a:ext cx="6280842" cy="493544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12C4792-11ED-C3E3-56E3-EA56085D98BA}"/>
              </a:ext>
            </a:extLst>
          </p:cNvPr>
          <p:cNvSpPr/>
          <p:nvPr/>
        </p:nvSpPr>
        <p:spPr>
          <a:xfrm>
            <a:off x="7274703" y="7382801"/>
            <a:ext cx="1164758" cy="1142592"/>
          </a:xfrm>
          <a:prstGeom prst="ellipse">
            <a:avLst/>
          </a:prstGeom>
          <a:noFill/>
          <a:ln w="60325">
            <a:solidFill>
              <a:srgbClr val="77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7FEBCE-3842-4BB4-3E45-4D0EF7FF6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712" y="3377927"/>
            <a:ext cx="3693449" cy="2649649"/>
          </a:xfrm>
          <a:prstGeom prst="rect">
            <a:avLst/>
          </a:prstGeom>
          <a:ln w="25400">
            <a:solidFill>
              <a:srgbClr val="775EEE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0B9558-94B6-8938-D835-296AB11F07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373" y="4908161"/>
            <a:ext cx="3208720" cy="2434616"/>
          </a:xfrm>
          <a:prstGeom prst="rect">
            <a:avLst/>
          </a:prstGeom>
          <a:ln w="25400">
            <a:solidFill>
              <a:srgbClr val="775EE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528026" y="7889330"/>
            <a:ext cx="353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775EEE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대기열</a:t>
            </a:r>
            <a:r>
              <a:rPr lang="ko-KR" altLang="en-US" sz="3200" b="1" dirty="0">
                <a:solidFill>
                  <a:srgbClr val="775EEE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10422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1240C-49CC-E08D-B275-D47C00DC5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AB7277CC-1B72-7EC6-A343-7FC739A8ECC8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시연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ADFCE53-8DC4-24DD-E596-AD15836AB39E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pic>
        <p:nvPicPr>
          <p:cNvPr id="4" name="KakaoTalk_20241226_032105421">
            <a:hlinkClick r:id="" action="ppaction://media"/>
            <a:extLst>
              <a:ext uri="{FF2B5EF4-FFF2-40B4-BE49-F238E27FC236}">
                <a16:creationId xmlns:a16="http://schemas.microsoft.com/office/drawing/2014/main" id="{144BBA1E-BC55-3C14-2905-1EB32D0CA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7611" y="2125571"/>
            <a:ext cx="13052777" cy="73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BA01-FED5-B74F-5F1F-64FC0F1E8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39" y="2032298"/>
            <a:ext cx="9908771" cy="747293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80403A-F81A-1966-04F6-C902EF884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E23CCE9F-4F2B-9E55-7943-D1D6CEA071F7}"/>
              </a:ext>
            </a:extLst>
          </p:cNvPr>
          <p:cNvSpPr txBox="1">
            <a:spLocks/>
          </p:cNvSpPr>
          <p:nvPr/>
        </p:nvSpPr>
        <p:spPr>
          <a:xfrm>
            <a:off x="905719" y="606175"/>
            <a:ext cx="108884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전체 아키텍처 구성도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B95F3E-C039-3F05-F7CF-5A5BB99345A5}"/>
              </a:ext>
            </a:extLst>
          </p:cNvPr>
          <p:cNvSpPr/>
          <p:nvPr/>
        </p:nvSpPr>
        <p:spPr>
          <a:xfrm>
            <a:off x="3757353" y="4185423"/>
            <a:ext cx="3429797" cy="5319812"/>
          </a:xfrm>
          <a:prstGeom prst="rect">
            <a:avLst/>
          </a:prstGeom>
          <a:solidFill>
            <a:srgbClr val="775EEE">
              <a:alpha val="15000"/>
            </a:srgbClr>
          </a:solidFill>
          <a:ln w="76200">
            <a:solidFill>
              <a:srgbClr val="77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1A5C-46D0-B6F0-229F-C8D0D2AA23A0}"/>
              </a:ext>
            </a:extLst>
          </p:cNvPr>
          <p:cNvSpPr/>
          <p:nvPr/>
        </p:nvSpPr>
        <p:spPr>
          <a:xfrm>
            <a:off x="3757353" y="1958723"/>
            <a:ext cx="10141933" cy="2017152"/>
          </a:xfrm>
          <a:prstGeom prst="rect">
            <a:avLst/>
          </a:prstGeom>
          <a:solidFill>
            <a:srgbClr val="1C35EC">
              <a:alpha val="15000"/>
            </a:srgbClr>
          </a:solidFill>
          <a:ln w="76200">
            <a:solidFill>
              <a:srgbClr val="1C35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0494-C411-7785-7442-E8790472553A}"/>
              </a:ext>
            </a:extLst>
          </p:cNvPr>
          <p:cNvSpPr txBox="1"/>
          <p:nvPr/>
        </p:nvSpPr>
        <p:spPr>
          <a:xfrm>
            <a:off x="9813660" y="2032298"/>
            <a:ext cx="4188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1C35EC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모니터링 및 보안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094FA-D20C-3ECA-E511-17DF65FC4F21}"/>
              </a:ext>
            </a:extLst>
          </p:cNvPr>
          <p:cNvSpPr/>
          <p:nvPr/>
        </p:nvSpPr>
        <p:spPr>
          <a:xfrm>
            <a:off x="7348896" y="4185424"/>
            <a:ext cx="4953940" cy="5340514"/>
          </a:xfrm>
          <a:prstGeom prst="rect">
            <a:avLst/>
          </a:prstGeom>
          <a:solidFill>
            <a:srgbClr val="00B050">
              <a:alpha val="15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3B7BD-85B6-2815-C88A-3FFED1A578EF}"/>
              </a:ext>
            </a:extLst>
          </p:cNvPr>
          <p:cNvSpPr txBox="1"/>
          <p:nvPr/>
        </p:nvSpPr>
        <p:spPr>
          <a:xfrm>
            <a:off x="8877080" y="8797349"/>
            <a:ext cx="452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5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주요 아키텍처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FF525-4C47-ADB2-1570-2A1120EA644B}"/>
              </a:ext>
            </a:extLst>
          </p:cNvPr>
          <p:cNvSpPr txBox="1"/>
          <p:nvPr/>
        </p:nvSpPr>
        <p:spPr>
          <a:xfrm>
            <a:off x="3846368" y="8797349"/>
            <a:ext cx="2472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75E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CICD</a:t>
            </a:r>
            <a:endParaRPr lang="ko-KR" altLang="en-US" sz="4000" dirty="0">
              <a:solidFill>
                <a:srgbClr val="775EEE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7A7D26-B337-67EB-0259-C04DFF53C50F}"/>
              </a:ext>
            </a:extLst>
          </p:cNvPr>
          <p:cNvSpPr txBox="1"/>
          <p:nvPr/>
        </p:nvSpPr>
        <p:spPr>
          <a:xfrm>
            <a:off x="15444857" y="1177675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8770"/>
              </a:lnSpc>
            </a:pPr>
            <a:r>
              <a:rPr lang="en-US" altLang="ko-KR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</a:t>
            </a:r>
            <a:r>
              <a:rPr lang="ko-KR" altLang="en-US" sz="1900" b="0" i="0" u="none" strike="noStrike" dirty="0">
                <a:solidFill>
                  <a:srgbClr val="595959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기획과정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F1A5C-46D0-B6F0-229F-C8D0D2AA23A0}"/>
              </a:ext>
            </a:extLst>
          </p:cNvPr>
          <p:cNvSpPr/>
          <p:nvPr/>
        </p:nvSpPr>
        <p:spPr>
          <a:xfrm>
            <a:off x="12464582" y="3975875"/>
            <a:ext cx="1434704" cy="5529360"/>
          </a:xfrm>
          <a:prstGeom prst="rect">
            <a:avLst/>
          </a:prstGeom>
          <a:solidFill>
            <a:srgbClr val="1C35EC">
              <a:alpha val="15000"/>
            </a:srgbClr>
          </a:solidFill>
          <a:ln w="76200">
            <a:solidFill>
              <a:srgbClr val="1C35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040" y="3870587"/>
            <a:ext cx="1346070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3492</Words>
  <Application>Microsoft Office PowerPoint</Application>
  <PresentationFormat>사용자 지정</PresentationFormat>
  <Paragraphs>619</Paragraphs>
  <Slides>38</Slides>
  <Notes>38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Arial</vt:lpstr>
      <vt:lpstr>CJ ONLYONE NEW 본문 Regular</vt:lpstr>
      <vt:lpstr>CJ ONLYONE NEW 제목 Medium</vt:lpstr>
      <vt:lpstr>Gmarket Sans Bold</vt:lpstr>
      <vt:lpstr>CJ ONLYONE NEW 제목 Bold</vt:lpstr>
      <vt:lpstr>Calibri</vt:lpstr>
      <vt:lpstr>맑은 고딕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357</cp:revision>
  <dcterms:created xsi:type="dcterms:W3CDTF">2006-08-16T00:00:00Z</dcterms:created>
  <dcterms:modified xsi:type="dcterms:W3CDTF">2024-12-26T08:04:43Z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